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70" r:id="rId2"/>
    <p:sldId id="570" r:id="rId3"/>
    <p:sldId id="508" r:id="rId4"/>
    <p:sldId id="540" r:id="rId5"/>
    <p:sldId id="596" r:id="rId6"/>
    <p:sldId id="571" r:id="rId7"/>
    <p:sldId id="587" r:id="rId8"/>
    <p:sldId id="588" r:id="rId9"/>
    <p:sldId id="589" r:id="rId10"/>
    <p:sldId id="562" r:id="rId11"/>
    <p:sldId id="565" r:id="rId12"/>
    <p:sldId id="601" r:id="rId13"/>
    <p:sldId id="597" r:id="rId14"/>
    <p:sldId id="598" r:id="rId15"/>
    <p:sldId id="599" r:id="rId16"/>
    <p:sldId id="602" r:id="rId17"/>
    <p:sldId id="603" r:id="rId18"/>
    <p:sldId id="604" r:id="rId19"/>
    <p:sldId id="605" r:id="rId20"/>
    <p:sldId id="591" r:id="rId21"/>
    <p:sldId id="607" r:id="rId22"/>
    <p:sldId id="606" r:id="rId23"/>
    <p:sldId id="564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rrero, Julian (PHI)" initials="FJ(" lastIdx="2" clrIdx="0">
    <p:extLst>
      <p:ext uri="{19B8F6BF-5375-455C-9EA6-DF929625EA0E}">
        <p15:presenceInfo xmlns:p15="http://schemas.microsoft.com/office/powerpoint/2012/main" userId="S-1-5-21-1202744845-3101423955-345487624-2916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A1D289"/>
    <a:srgbClr val="C7F6AA"/>
    <a:srgbClr val="FFFFFF"/>
    <a:srgbClr val="464764"/>
    <a:srgbClr val="4B4C68"/>
    <a:srgbClr val="007F62"/>
    <a:srgbClr val="FF0000"/>
    <a:srgbClr val="009682"/>
    <a:srgbClr val="353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02D48-2CAE-4D16-96FE-6B25512F4018}" v="725" dt="2021-01-06T17:06:33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8191" autoAdjust="0"/>
  </p:normalViewPr>
  <p:slideViewPr>
    <p:cSldViewPr snapToGrid="0">
      <p:cViewPr varScale="1">
        <p:scale>
          <a:sx n="111" d="100"/>
          <a:sy n="111" d="100"/>
        </p:scale>
        <p:origin x="288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748416-23B1-47A8-9EE7-20A4660D77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D97359-8ECF-4A8B-938B-6D55C530A8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DBB77-F164-4228-86C3-3660678086E0}" type="datetimeFigureOut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9FED8-E984-4E03-86F9-DA3774F181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C3D24-C047-43AB-91C2-3014D50121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BE9E1-AFB5-4F7A-B058-D04D8B4EB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22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22.06.2024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BAE213-568B-46CA-8F45-20493323D1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197" b="10911"/>
          <a:stretch/>
        </p:blipFill>
        <p:spPr>
          <a:xfrm>
            <a:off x="110133" y="1459756"/>
            <a:ext cx="11566285" cy="475305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4A4FA1F-572C-4F3C-AB2C-552C89D6A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0"/>
            <a:ext cx="11704320" cy="6858000"/>
          </a:xfrm>
          <a:prstGeom prst="rect">
            <a:avLst/>
          </a:prstGeom>
        </p:spPr>
      </p:pic>
      <p:sp>
        <p:nvSpPr>
          <p:cNvPr id="28" name="Text Box 14">
            <a:extLst>
              <a:ext uri="{FF2B5EF4-FFF2-40B4-BE49-F238E27FC236}">
                <a16:creationId xmlns:a16="http://schemas.microsoft.com/office/drawing/2014/main" id="{8B90B0AC-C3A4-45BF-ABCA-1F7E06B019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1" y="6525686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F16E5C71-17DC-4E14-A36D-AE67CD44D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71099" y="6417776"/>
            <a:ext cx="2006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sz="2300" b="1" noProof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7FAE6E8-CB82-46A3-9770-79BEAA8CB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1" y="458359"/>
            <a:ext cx="2162066" cy="1001397"/>
          </a:xfrm>
          <a:prstGeom prst="rect">
            <a:avLst/>
          </a:prstGeom>
        </p:spPr>
      </p:pic>
      <p:sp>
        <p:nvSpPr>
          <p:cNvPr id="20" name="Text Box 21">
            <a:extLst>
              <a:ext uri="{FF2B5EF4-FFF2-40B4-BE49-F238E27FC236}">
                <a16:creationId xmlns:a16="http://schemas.microsoft.com/office/drawing/2014/main" id="{DCD16478-859A-4D35-92BC-2953F164DC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2" y="3344207"/>
            <a:ext cx="9555517" cy="20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340" noProof="0" dirty="0">
                <a:solidFill>
                  <a:schemeClr val="bg1"/>
                </a:solidFill>
              </a:rPr>
              <a:t>Dr. Philip Willke | </a:t>
            </a:r>
            <a:r>
              <a:rPr lang="en-US" sz="1340" noProof="0" dirty="0" err="1">
                <a:solidFill>
                  <a:schemeClr val="bg1"/>
                </a:solidFill>
              </a:rPr>
              <a:t>Physikalisches</a:t>
            </a:r>
            <a:r>
              <a:rPr lang="en-US" sz="1340" noProof="0" dirty="0">
                <a:solidFill>
                  <a:schemeClr val="bg1"/>
                </a:solidFill>
              </a:rPr>
              <a:t> </a:t>
            </a:r>
            <a:r>
              <a:rPr lang="en-US" sz="1340" noProof="0" dirty="0" err="1">
                <a:solidFill>
                  <a:schemeClr val="bg1"/>
                </a:solidFill>
              </a:rPr>
              <a:t>Institut</a:t>
            </a:r>
            <a:endParaRPr lang="en-US" sz="134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7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EED28-0813-48F9-AD7B-C3F474617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66842F-36EC-49E9-AC66-9EB00725234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52B680-CC44-46FC-A93F-4E9655E7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D09D02B6-09CD-4342-8BBF-6E2BFDFE260D}" type="datetime3">
              <a:rPr lang="en-US" smtClean="0"/>
              <a:t>22 June 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520D94-8011-4067-9EDC-3FAEFF22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1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B59FA6F-E1AA-4777-A938-29505698E50D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29700" y="323850"/>
            <a:ext cx="2628900" cy="585311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9F0E4A-734C-478B-A5C1-DC36FE4AD36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323850"/>
            <a:ext cx="8343900" cy="5853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C746F-EE53-4616-80E6-53E7FAE0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6781BD7F-5EEC-449F-A701-E93CED7762AA}" type="datetime3">
              <a:rPr lang="en-US" smtClean="0"/>
              <a:t>22 June 2024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B5C8F-8341-4F40-8C12-2C5925AD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01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C87942-EC3B-41F9-B423-824D3C3745B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0BDD73-32B4-4AAE-A968-6AE40C1B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622BA2-F8BA-C0BC-CB69-AEE8CA9B512B}"/>
              </a:ext>
            </a:extLst>
          </p:cNvPr>
          <p:cNvSpPr/>
          <p:nvPr userDrawn="1"/>
        </p:nvSpPr>
        <p:spPr>
          <a:xfrm>
            <a:off x="-10160" y="50800"/>
            <a:ext cx="223520" cy="681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49E735-E58C-F389-C61B-CC40B45BA860}"/>
              </a:ext>
            </a:extLst>
          </p:cNvPr>
          <p:cNvSpPr/>
          <p:nvPr userDrawn="1"/>
        </p:nvSpPr>
        <p:spPr>
          <a:xfrm>
            <a:off x="11968480" y="-10160"/>
            <a:ext cx="223520" cy="681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F6CDE2-EB30-3E0A-0180-E60405897615}"/>
              </a:ext>
            </a:extLst>
          </p:cNvPr>
          <p:cNvSpPr/>
          <p:nvPr userDrawn="1"/>
        </p:nvSpPr>
        <p:spPr>
          <a:xfrm>
            <a:off x="-10160" y="6316819"/>
            <a:ext cx="12202160" cy="551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8D949-6642-73E6-F171-E4E0E027A713}"/>
              </a:ext>
            </a:extLst>
          </p:cNvPr>
          <p:cNvSpPr/>
          <p:nvPr userDrawn="1"/>
        </p:nvSpPr>
        <p:spPr>
          <a:xfrm>
            <a:off x="-10160" y="-29038"/>
            <a:ext cx="12202160" cy="412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6B9EEC-B95D-96F5-5660-66D3EDF74DC6}"/>
              </a:ext>
            </a:extLst>
          </p:cNvPr>
          <p:cNvSpPr/>
          <p:nvPr userDrawn="1"/>
        </p:nvSpPr>
        <p:spPr>
          <a:xfrm>
            <a:off x="10013976" y="282635"/>
            <a:ext cx="1954504" cy="789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38482-A4C7-42DF-9634-E3B98975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5314"/>
            <a:ext cx="10515600" cy="1757362"/>
          </a:xfrm>
        </p:spPr>
        <p:txBody>
          <a:bodyPr anchor="t"/>
          <a:lstStyle>
            <a:lvl1pPr>
              <a:defRPr sz="5500" cap="all" baseline="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CEB0C6-0D9E-4ADD-B029-512526865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2843213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3AEFB2-DB19-4BB5-8BB0-51D8053E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61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14A50-2840-4153-8ACA-21DDA741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C76C89-8E8C-4A66-8B31-797AD51435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24664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0CBC72-16DA-4743-A938-06A0A3121E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113EAF-40FF-498E-B96E-B770070E3B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B72ABE4B-F99F-46CA-84E3-15FDE2662F4C}" type="datetime3">
              <a:rPr lang="en-US" smtClean="0"/>
              <a:t>22 June 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CD4877-D48C-495B-8B04-F622FC22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757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C1A6E-EDD8-422C-9528-06F9CBF8D5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664" y="1250546"/>
            <a:ext cx="547291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7BC53E-907B-434C-B849-6EB9897B4B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664" y="2152650"/>
            <a:ext cx="5472911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79D9E-3156-4950-B7AC-7F88AF33311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50546"/>
            <a:ext cx="549513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FEC748-198E-476C-A61F-8533DBE17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152650"/>
            <a:ext cx="5495136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0AC501-5695-4386-935B-DB83960E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7F9E863E-1CDD-46C1-BECB-9628FBF95AAF}" type="datetime3">
              <a:rPr lang="en-US" smtClean="0"/>
              <a:t>22 June 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3C1AA5-42FD-4D92-B65E-F992356A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04BAF94-C42F-462E-82C0-763E495FC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80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6C626-8132-477C-94F0-A8B5D6D3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9F8FE1-C692-4F56-934A-4141099A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64088B5A-67FD-478A-BB48-D21DFD4D3AC4}" type="datetime3">
              <a:rPr lang="en-US" smtClean="0"/>
              <a:t>22 June 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3A87BF-61DB-4C5B-BDC1-0B1DEC74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86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DE91BA8-F339-42A0-BF2B-D7754B12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1E728100-CDB1-491D-861C-D6E1050BA83A}" type="datetime3">
              <a:rPr lang="en-US" smtClean="0"/>
              <a:t>22 June 2024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F3F036-A58A-460E-A412-F0755713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78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224A74-2B50-4671-B7C8-F6B84532D1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258887"/>
            <a:ext cx="648414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ABDF8E-853E-40DA-9E40-4DF3ECF080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664" y="1266825"/>
            <a:ext cx="4247361" cy="48466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42AD4C-CB86-40D0-A87F-68580673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2F9C3A0C-DAE2-48D2-957A-85BA357013C1}" type="datetime3">
              <a:rPr lang="en-US" smtClean="0"/>
              <a:t>22 June 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0E594F-F0BE-4E57-97AE-D237D023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3977C42-FB14-40A6-80E5-05347C2E8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6374B-9795-430B-A495-F423F92A5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073" y="4633573"/>
            <a:ext cx="7191375" cy="679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36DF784-93EB-4084-94D8-502B41B5902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505074" y="635000"/>
            <a:ext cx="7191376" cy="3852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41D6B1-CAC9-43B5-8288-F21476CE26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5074" y="5386184"/>
            <a:ext cx="7191374" cy="920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4A9041-3C06-495E-AF4A-4221DC9C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/>
          <a:lstStyle/>
          <a:p>
            <a:fld id="{F9B50359-7F32-44BD-8136-A3EAC36BF2FE}" type="datetime3">
              <a:rPr lang="en-US" smtClean="0"/>
              <a:t>22 June 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3ED597-52C7-4BAE-989E-C3C6448F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03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A379F1C-2660-4789-9972-53B64D55CC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B8BAE8-97B4-4801-B1D8-A8524D74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4" y="444005"/>
            <a:ext cx="9178008" cy="6278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altLang="de-DE" dirty="0"/>
              <a:t>Click to add title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E77A8F-6878-4E61-BC0E-2E4E240C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64" y="1269206"/>
            <a:ext cx="11142672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F00E4-276F-4732-91E8-B5F61756D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9993" y="6452596"/>
            <a:ext cx="43538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8C3E26-950C-419E-9861-927999F4FC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36" y="327823"/>
            <a:ext cx="1439999" cy="666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8E97AF-3FDF-4FB8-B8FE-AE2B49C7380B}"/>
              </a:ext>
            </a:extLst>
          </p:cNvPr>
          <p:cNvCxnSpPr/>
          <p:nvPr userDrawn="1"/>
        </p:nvCxnSpPr>
        <p:spPr>
          <a:xfrm>
            <a:off x="524664" y="1071834"/>
            <a:ext cx="9178008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0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0497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18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toutestquantique.fr/en/para-ferromagnetis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80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Semiconductor Manufacturing Process: How are semiconductor chips made? |  MRL Recruitment">
            <a:extLst>
              <a:ext uri="{FF2B5EF4-FFF2-40B4-BE49-F238E27FC236}">
                <a16:creationId xmlns:a16="http://schemas.microsoft.com/office/drawing/2014/main" id="{8ABCEC80-DF3E-65F3-7323-C136A1E83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15" b="-2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t der Physik: Was ist Magnetismus?">
            <a:extLst>
              <a:ext uri="{FF2B5EF4-FFF2-40B4-BE49-F238E27FC236}">
                <a16:creationId xmlns:a16="http://schemas.microsoft.com/office/drawing/2014/main" id="{4A07317D-EB16-AECC-7B8A-9D7E514DF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r="11598" b="2"/>
          <a:stretch/>
        </p:blipFill>
        <p:spPr bwMode="auto"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ortschritte beim Weg zur Raumtemperatur-Supraleitung - Spektrum der  Wissenschaft">
            <a:extLst>
              <a:ext uri="{FF2B5EF4-FFF2-40B4-BE49-F238E27FC236}">
                <a16:creationId xmlns:a16="http://schemas.microsoft.com/office/drawing/2014/main" id="{B55BB945-21F0-1018-061C-FC4815AF1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r="2467" b="-1"/>
          <a:stretch/>
        </p:blipFill>
        <p:spPr bwMode="auto"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9" name="Freeform: Shape 1038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44" name="Freeform: Shape 1043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9E017F8-01B5-E38B-7707-CF281B80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7048"/>
            <a:ext cx="5020056" cy="27706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Experimentalphysik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III </a:t>
            </a:r>
            <a:r>
              <a:rPr lang="en-US" sz="3100" b="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Experimentelle</a:t>
            </a:r>
            <a:r>
              <a:rPr lang="en-US" sz="3100" b="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Festkörperphysik</a:t>
            </a:r>
            <a:endParaRPr lang="en-US" sz="5400" b="0" i="1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D4995E-08AB-5D23-CBE7-6E83F18F04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635488" y="6356350"/>
            <a:ext cx="11176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61696EC4-B4CF-4701-AD06-A8439D6D8E12}" type="slidenum">
              <a:rPr lang="en-US" noProof="0">
                <a:solidFill>
                  <a:schemeClr val="bg1"/>
                </a:solidFill>
              </a:rPr>
              <a:pPr algn="r">
                <a:spcAft>
                  <a:spcPts val="600"/>
                </a:spcAft>
              </a:pPr>
              <a:t>1</a:t>
            </a:fld>
            <a:endParaRPr lang="en-US" noProof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79D86-998D-90E3-6D99-9857C8B135BF}"/>
              </a:ext>
            </a:extLst>
          </p:cNvPr>
          <p:cNvSpPr txBox="1"/>
          <p:nvPr/>
        </p:nvSpPr>
        <p:spPr>
          <a:xfrm>
            <a:off x="438912" y="4534271"/>
            <a:ext cx="3432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M-PHYS-106295,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SoSe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3B9E3-710C-4443-15B4-E83CFA6858FE}"/>
              </a:ext>
            </a:extLst>
          </p:cNvPr>
          <p:cNvSpPr txBox="1"/>
          <p:nvPr/>
        </p:nvSpPr>
        <p:spPr>
          <a:xfrm>
            <a:off x="186346" y="6331434"/>
            <a:ext cx="563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TTProf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Dr. Philip Willke,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Physikalisches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915672-7E49-6CE8-2C1C-C000CDD9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Kooperativer Magnetismus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1B4ED-C106-7D0E-AEDF-C83DC38823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29" r="59885" b="19873"/>
          <a:stretch/>
        </p:blipFill>
        <p:spPr>
          <a:xfrm>
            <a:off x="308609" y="1153974"/>
            <a:ext cx="4696319" cy="402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E3E94-0C8D-4D8F-4EF3-76118C794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711" y="1296849"/>
            <a:ext cx="6235925" cy="4736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4D7DF-8B94-F50B-1853-49699ACFE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14" y="6032995"/>
            <a:ext cx="3628236" cy="6492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8CA51-E320-B566-F755-E7C6033E38FC}"/>
              </a:ext>
            </a:extLst>
          </p:cNvPr>
          <p:cNvSpPr txBox="1"/>
          <p:nvPr/>
        </p:nvSpPr>
        <p:spPr>
          <a:xfrm>
            <a:off x="924714" y="551936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Susze</a:t>
            </a:r>
            <a:r>
              <a:rPr lang="de-DE" b="1" dirty="0" err="1"/>
              <a:t>ptibilität</a:t>
            </a:r>
            <a:r>
              <a:rPr lang="de-DE" b="1" dirty="0"/>
              <a:t>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699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FC7B6F-0959-AB68-0785-19288F54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Kooperativer Magnetismus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23782-3862-D990-ED06-00DC4FA2D9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EE4EB"/>
              </a:clrFrom>
              <a:clrTo>
                <a:srgbClr val="DEE4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8046" y="1584624"/>
            <a:ext cx="9178008" cy="49817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087E3-9CF8-C018-CABB-D3BD5DF56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239" y="1328423"/>
            <a:ext cx="7582958" cy="45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3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FC7B6F-0959-AB68-0785-19288F54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Magnetische</a:t>
            </a:r>
            <a:r>
              <a:rPr lang="en-US" dirty="0"/>
              <a:t> </a:t>
            </a:r>
            <a:r>
              <a:rPr lang="en-US" dirty="0" err="1"/>
              <a:t>Ordnungphänomene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84494-27EB-841C-A5C4-0D72C4899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4" y="1408056"/>
            <a:ext cx="6968104" cy="477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86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183CF-EAF9-248C-FF4D-77850C69E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Magnetische</a:t>
            </a:r>
            <a:r>
              <a:rPr lang="en-US" dirty="0"/>
              <a:t> </a:t>
            </a:r>
            <a:r>
              <a:rPr lang="en-US" dirty="0" err="1"/>
              <a:t>Ordnungphänomene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5C99E-E04B-51F5-F37A-74EB7232B75A}"/>
              </a:ext>
            </a:extLst>
          </p:cNvPr>
          <p:cNvSpPr txBox="1"/>
          <p:nvPr/>
        </p:nvSpPr>
        <p:spPr>
          <a:xfrm>
            <a:off x="599536" y="1964764"/>
            <a:ext cx="6098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-Bold"/>
              </a:rPr>
              <a:t>Verwendung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-Bold"/>
              </a:rPr>
              <a:t> starker </a:t>
            </a:r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-Bold"/>
              </a:rPr>
              <a:t>Vereinfachungen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z.B.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Molekularfeld-Näherung</a:t>
            </a:r>
            <a:endParaRPr lang="en-US" sz="1800" b="1" i="0" u="none" strike="noStrike" baseline="0" dirty="0">
              <a:solidFill>
                <a:srgbClr val="E56D0A"/>
              </a:solidFill>
              <a:latin typeface="Calibri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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Beschreibung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Wechselwirkung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eines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magnetischen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Moments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mit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allen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anderen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durch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ein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mittleres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Austausch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alibri-Bold"/>
              </a:rPr>
              <a:t>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oder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Molekularfeld</a:t>
            </a:r>
            <a:endParaRPr lang="en-US" sz="1800" b="1" i="0" u="none" strike="noStrike" baseline="0" dirty="0">
              <a:solidFill>
                <a:srgbClr val="E56D0A"/>
              </a:solidFill>
              <a:latin typeface="Calibri-Bold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(Pierre Weiss, 1907)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3ACDA-3D9F-2B7A-AA45-74272369F779}"/>
              </a:ext>
            </a:extLst>
          </p:cNvPr>
          <p:cNvSpPr txBox="1"/>
          <p:nvPr/>
        </p:nvSpPr>
        <p:spPr>
          <a:xfrm>
            <a:off x="599536" y="4762107"/>
            <a:ext cx="42053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Welche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Magnetfeld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- und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Temperaturabhängigkeit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haben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die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Ordnungsphänomene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?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D1CE8-A067-40F7-A8FB-197650D46437}"/>
              </a:ext>
            </a:extLst>
          </p:cNvPr>
          <p:cNvSpPr txBox="1"/>
          <p:nvPr/>
        </p:nvSpPr>
        <p:spPr>
          <a:xfrm>
            <a:off x="418382" y="1300075"/>
            <a:ext cx="7483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376093"/>
                </a:solidFill>
                <a:latin typeface="ArialMT"/>
              </a:rPr>
              <a:t>• 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Diskussion von </a:t>
            </a:r>
            <a:r>
              <a:rPr lang="de-DE" sz="1800" b="1" i="0" u="none" strike="noStrike" baseline="0" dirty="0" err="1">
                <a:solidFill>
                  <a:srgbClr val="376093"/>
                </a:solidFill>
                <a:latin typeface="Calibri-Bold"/>
              </a:rPr>
              <a:t>ferro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-, </a:t>
            </a:r>
            <a:r>
              <a:rPr lang="de-DE" sz="1800" b="1" i="0" u="none" strike="noStrike" baseline="0" dirty="0" err="1">
                <a:solidFill>
                  <a:srgbClr val="376093"/>
                </a:solidFill>
                <a:latin typeface="Calibri-Bold"/>
              </a:rPr>
              <a:t>antiferro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- und </a:t>
            </a:r>
            <a:r>
              <a:rPr lang="de-DE" sz="1800" b="1" i="0" u="none" strike="noStrike" baseline="0" dirty="0" err="1">
                <a:solidFill>
                  <a:srgbClr val="376093"/>
                </a:solidFill>
                <a:latin typeface="Calibri-Bold"/>
              </a:rPr>
              <a:t>ferrimagnetischer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 Ordnung</a:t>
            </a:r>
            <a:endParaRPr lang="en-US" dirty="0"/>
          </a:p>
        </p:txBody>
      </p:sp>
      <p:pic>
        <p:nvPicPr>
          <p:cNvPr id="10" name="Picture 1" descr="Diamagnetismus &#10;alle Materialien &#10;Paramagnetismus &#10;Materialien mit nicht-wechsel- &#10;wirkenden magnetischen &#10;Momenten &#10;Ferro-, Antiferro- und &#10;Ferrimagnetismus &#10;Materialien mit wechselwirken- &#10;den magnetischen Momenten &#10;Isolatoren &#10;quasi-gebundene Elektronen &#10;Larmor- &#10;Diamagnetismus &#10;Langevin- &#10;Paramagnetismus &#10;Ferro-, Antiferro- und &#10;Ferri-magnetismus &#10;kooperativer magne- &#10;tischer Momente &#10;Metalle &#10;quasi-freie Elektronen &#10;Landau- &#10;Diamagnetismus &#10;Pauli- &#10;Paramagnetismus &#10;Bandferro- und &#10;Bandantiferro- &#10;magnetismus ">
            <a:extLst>
              <a:ext uri="{FF2B5EF4-FFF2-40B4-BE49-F238E27FC236}">
                <a16:creationId xmlns:a16="http://schemas.microsoft.com/office/drawing/2014/main" id="{75DD18EA-FE4C-4359-B652-5086FE41E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4764"/>
            <a:ext cx="4924615" cy="33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28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86321-9062-01CF-9015-FCAF824F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Ferromagnetismus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5C71E-5AAD-A627-5AC1-002B7CFACEC9}"/>
              </a:ext>
            </a:extLst>
          </p:cNvPr>
          <p:cNvSpPr txBox="1"/>
          <p:nvPr/>
        </p:nvSpPr>
        <p:spPr>
          <a:xfrm>
            <a:off x="450729" y="1354147"/>
            <a:ext cx="956004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Beschreibung ferromagnetischer Ordnung im Rahmen der Molekularfeld-Näherung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 err="1">
                <a:solidFill>
                  <a:srgbClr val="000000"/>
                </a:solidFill>
                <a:latin typeface="Calibri-Bold"/>
              </a:rPr>
              <a:t>Annahmen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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gebundene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Elektronen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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Heisenberg-Modell mit nur nächster Nachbar-Wechselwirkung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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SymbolMT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Austauschenergie des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𝑖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Gitteratoms mit seinen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𝑧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nächsten Nachbarn</a:t>
            </a:r>
          </a:p>
          <a:p>
            <a:pPr algn="l"/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560A6-69E2-45C8-5E67-0A4035DF8CC4}"/>
              </a:ext>
            </a:extLst>
          </p:cNvPr>
          <p:cNvSpPr txBox="1"/>
          <p:nvPr/>
        </p:nvSpPr>
        <p:spPr>
          <a:xfrm>
            <a:off x="524664" y="3745159"/>
            <a:ext cx="8238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Übergang zur </a:t>
            </a:r>
            <a:r>
              <a:rPr lang="de-DE" sz="1800" b="1" i="0" u="none" strike="noStrike" baseline="0" dirty="0">
                <a:solidFill>
                  <a:srgbClr val="E56D0A"/>
                </a:solidFill>
                <a:latin typeface="Calibri-Bold"/>
              </a:rPr>
              <a:t>Molekularfeld-Näherung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(“Mean Field Theory”)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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ersetzen von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𝐉</a:t>
            </a:r>
            <a:r>
              <a:rPr lang="de-DE" sz="1300" b="0" i="0" u="none" strike="noStrike" baseline="0" dirty="0">
                <a:solidFill>
                  <a:srgbClr val="000000"/>
                </a:solidFill>
                <a:latin typeface="CambriaMath"/>
              </a:rPr>
              <a:t>𝑗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durch den Mittelwert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𝐉</a:t>
            </a:r>
            <a:r>
              <a:rPr lang="de-DE" sz="1300" b="0" i="0" u="none" strike="noStrike" baseline="0" dirty="0">
                <a:solidFill>
                  <a:srgbClr val="000000"/>
                </a:solidFill>
                <a:latin typeface="CambriaMath"/>
              </a:rPr>
              <a:t>𝑗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8E75B-2220-84EF-868E-0AC443DC9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2" y="4468960"/>
            <a:ext cx="7936220" cy="1002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2A111-E920-97F4-116E-A2DCBF79F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824" y="2842294"/>
            <a:ext cx="2333951" cy="876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59DCE2-03D3-A0C0-2C9F-EF0295D6D16E}"/>
                  </a:ext>
                </a:extLst>
              </p:cNvPr>
              <p:cNvSpPr txBox="1"/>
              <p:nvPr/>
            </p:nvSpPr>
            <p:spPr>
              <a:xfrm>
                <a:off x="524664" y="5371371"/>
                <a:ext cx="6100762" cy="381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Einsetzen in Ausdruck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sz="1800" b="0" i="0" u="none" strike="noStrike" baseline="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59DCE2-03D3-A0C0-2C9F-EF0295D6D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64" y="5371371"/>
                <a:ext cx="6100762" cy="381515"/>
              </a:xfrm>
              <a:prstGeom prst="rect">
                <a:avLst/>
              </a:prstGeom>
              <a:blipFill>
                <a:blip r:embed="rId4"/>
                <a:stretch>
                  <a:fillRect l="-599" t="-63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5D90A1C-0D59-5878-14B4-DA32A2FC9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598" y="5376720"/>
            <a:ext cx="6611656" cy="1386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21B7FF-E759-A8C8-11E8-A5C23747C380}"/>
                  </a:ext>
                </a:extLst>
              </p:cNvPr>
              <p:cNvSpPr txBox="1"/>
              <p:nvPr/>
            </p:nvSpPr>
            <p:spPr>
              <a:xfrm>
                <a:off x="9151144" y="4560940"/>
                <a:ext cx="28884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Produkt von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u="none" strike="noStrike" baseline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𝛍</m:t>
                        </m:r>
                      </m:e>
                      <m:sub>
                        <m:r>
                          <a:rPr lang="de-DE" sz="1300" b="0" i="1" u="none" strike="noStrike" baseline="0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sz="1300" b="0" i="0" u="none" strike="noStrike" baseline="0" dirty="0">
                    <a:solidFill>
                      <a:srgbClr val="000000"/>
                    </a:solidFill>
                    <a:latin typeface="CambriaMath"/>
                  </a:rPr>
                  <a:t> </a:t>
                </a:r>
                <a:r>
                  <a:rPr lang="de-DE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mit</a:t>
                </a:r>
              </a:p>
              <a:p>
                <a:pPr algn="l"/>
                <a:r>
                  <a:rPr lang="en-US" sz="1800" b="0" i="0" u="none" strike="noStrike" baseline="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fiktivem</a:t>
                </a:r>
                <a:r>
                  <a:rPr lang="en-US" sz="1800" b="0" i="0" u="none" strike="noStrike" baseline="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800" b="1" i="0" u="none" strike="noStrike" baseline="0" dirty="0" err="1">
                    <a:solidFill>
                      <a:srgbClr val="E56D0A"/>
                    </a:solidFill>
                    <a:latin typeface="Calibri-Bold"/>
                  </a:rPr>
                  <a:t>Austauschfeld</a:t>
                </a:r>
                <a:r>
                  <a:rPr lang="en-US" sz="1800" b="1" i="0" u="none" strike="noStrike" baseline="0" dirty="0">
                    <a:solidFill>
                      <a:srgbClr val="E56D0A"/>
                    </a:solidFill>
                    <a:latin typeface="Calibri-Bold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u="none" strike="noStrike" baseline="0" dirty="0" smtClean="0">
                            <a:solidFill>
                              <a:srgbClr val="E56D0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dirty="0" smtClean="0">
                            <a:solidFill>
                              <a:srgbClr val="E56D0A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sz="1800" b="0" i="1" u="none" strike="noStrike" baseline="0" dirty="0" smtClean="0">
                            <a:solidFill>
                              <a:srgbClr val="E56D0A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21B7FF-E759-A8C8-11E8-A5C23747C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1144" y="4560940"/>
                <a:ext cx="2888456" cy="646331"/>
              </a:xfrm>
              <a:prstGeom prst="rect">
                <a:avLst/>
              </a:prstGeom>
              <a:blipFill>
                <a:blip r:embed="rId6"/>
                <a:stretch>
                  <a:fillRect l="-1688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107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FF5003-E9A8-9694-89DA-2FE5BEE62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Ferromagnetismus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EDC21-E011-102E-16C9-B12849BE8863}"/>
              </a:ext>
            </a:extLst>
          </p:cNvPr>
          <p:cNvSpPr txBox="1"/>
          <p:nvPr/>
        </p:nvSpPr>
        <p:spPr>
          <a:xfrm>
            <a:off x="907255" y="4311561"/>
            <a:ext cx="1055131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SymbolMT"/>
              </a:rPr>
              <a:t>-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SymbolMT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Interpretation von </a:t>
            </a:r>
            <a:r>
              <a:rPr lang="en-US" sz="1800" b="0" i="0" u="none" strike="noStrike" baseline="0" dirty="0" err="1">
                <a:solidFill>
                  <a:srgbClr val="FF0000"/>
                </a:solidFill>
                <a:latin typeface="Calibri" panose="020F0502020204030204" pitchFamily="34" charset="0"/>
              </a:rPr>
              <a:t>fiktivem</a:t>
            </a:r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Austauschfeld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 </a:t>
            </a:r>
            <a:r>
              <a:rPr lang="de-DE" sz="1800" b="0" i="0" u="none" strike="noStrike" baseline="0" dirty="0">
                <a:solidFill>
                  <a:srgbClr val="558FD6"/>
                </a:solidFill>
                <a:latin typeface="CambriaMath"/>
              </a:rPr>
              <a:t>𝑩</a:t>
            </a:r>
            <a:r>
              <a:rPr lang="de-DE" sz="1300" b="0" i="0" u="none" strike="noStrike" baseline="0" dirty="0">
                <a:solidFill>
                  <a:srgbClr val="558FD6"/>
                </a:solidFill>
                <a:latin typeface="CambriaMath"/>
              </a:rPr>
              <a:t>𝑨 </a:t>
            </a:r>
            <a:r>
              <a:rPr lang="de-DE" sz="1800" b="1" i="1" u="none" strike="noStrike" baseline="0" dirty="0">
                <a:solidFill>
                  <a:srgbClr val="558FD6"/>
                </a:solidFill>
                <a:latin typeface="Calibri-BoldItalic"/>
              </a:rPr>
              <a:t>entspricht demjenigen Magnetfeld, das für nichtwechselwirkende magnetische Momente denselben Ordnungsgrad erzeugen würde, wie die tatsächlich vorhandene Austauschwechselwirkung zwischen den </a:t>
            </a:r>
            <a:r>
              <a:rPr lang="en-US" sz="1800" b="1" i="1" u="none" strike="noStrike" baseline="0" dirty="0" err="1">
                <a:solidFill>
                  <a:srgbClr val="558FD6"/>
                </a:solidFill>
                <a:latin typeface="Calibri-BoldItalic"/>
              </a:rPr>
              <a:t>Momenten</a:t>
            </a:r>
            <a:endParaRPr lang="en-US" sz="1800" b="1" i="1" u="none" strike="noStrike" baseline="0" dirty="0">
              <a:solidFill>
                <a:srgbClr val="558FD6"/>
              </a:solidFill>
              <a:latin typeface="Calibri-BoldItalic"/>
            </a:endParaRPr>
          </a:p>
          <a:p>
            <a:pPr algn="l"/>
            <a:endParaRPr lang="en-US" sz="1800" b="1" i="1" u="none" strike="noStrike" baseline="0" dirty="0">
              <a:solidFill>
                <a:srgbClr val="558FD6"/>
              </a:solidFill>
              <a:latin typeface="Calibri-BoldItalic"/>
            </a:endParaRPr>
          </a:p>
          <a:p>
            <a:pPr algn="l"/>
            <a:r>
              <a:rPr lang="en-US" dirty="0">
                <a:solidFill>
                  <a:srgbClr val="000000"/>
                </a:solidFill>
                <a:latin typeface="SymbolMT"/>
              </a:rPr>
              <a:t>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Vorteil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von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fiktivem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Austauschfeld</a:t>
            </a:r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 </a:t>
            </a:r>
            <a:r>
              <a:rPr lang="de-DE" sz="1800" b="1" i="1" u="none" strike="noStrike" baseline="0" dirty="0">
                <a:solidFill>
                  <a:srgbClr val="558FD6"/>
                </a:solidFill>
                <a:latin typeface="Calibri-BoldItalic"/>
              </a:rPr>
              <a:t>wenn wir zusätzliches externes Feld </a:t>
            </a:r>
            <a:r>
              <a:rPr lang="de-DE" sz="1800" b="0" i="0" u="none" strike="noStrike" baseline="0" dirty="0">
                <a:solidFill>
                  <a:srgbClr val="558FD6"/>
                </a:solidFill>
                <a:latin typeface="CambriaMath"/>
              </a:rPr>
              <a:t>𝑩</a:t>
            </a:r>
            <a:r>
              <a:rPr lang="de-DE" sz="1300" b="0" i="0" u="none" strike="noStrike" baseline="0" dirty="0">
                <a:solidFill>
                  <a:srgbClr val="558FD6"/>
                </a:solidFill>
                <a:latin typeface="CambriaMath"/>
              </a:rPr>
              <a:t>𝐞𝐱𝐭 </a:t>
            </a:r>
            <a:r>
              <a:rPr lang="de-DE" sz="1800" b="1" i="1" u="none" strike="noStrike" baseline="0" dirty="0">
                <a:solidFill>
                  <a:srgbClr val="558FD6"/>
                </a:solidFill>
                <a:latin typeface="Calibri-BoldItalic"/>
              </a:rPr>
              <a:t>anlegen, können wir so tun, als ob insgesamt eine effektives </a:t>
            </a:r>
            <a:r>
              <a:rPr lang="en-US" sz="1800" b="1" i="1" u="none" strike="noStrike" baseline="0" dirty="0" err="1">
                <a:solidFill>
                  <a:srgbClr val="558FD6"/>
                </a:solidFill>
                <a:latin typeface="Calibri-BoldItalic"/>
              </a:rPr>
              <a:t>Magnetfeld</a:t>
            </a:r>
            <a:r>
              <a:rPr lang="en-US" sz="1800" b="1" i="1" u="none" strike="noStrike" baseline="0" dirty="0">
                <a:solidFill>
                  <a:srgbClr val="558FD6"/>
                </a:solidFill>
                <a:latin typeface="Calibri-BoldItalic"/>
              </a:rPr>
              <a:t> </a:t>
            </a:r>
            <a:r>
              <a:rPr lang="en-US" sz="1800" b="0" i="0" u="none" strike="noStrike" baseline="0" dirty="0">
                <a:solidFill>
                  <a:srgbClr val="558FD6"/>
                </a:solidFill>
                <a:latin typeface="CambriaMath"/>
              </a:rPr>
              <a:t>𝑩</a:t>
            </a:r>
            <a:r>
              <a:rPr lang="en-US" sz="1300" b="0" i="0" u="none" strike="noStrike" baseline="0" dirty="0">
                <a:solidFill>
                  <a:srgbClr val="558FD6"/>
                </a:solidFill>
                <a:latin typeface="CambriaMath"/>
              </a:rPr>
              <a:t>𝐞𝐟𝐟 </a:t>
            </a:r>
            <a:r>
              <a:rPr lang="en-US" sz="1800" b="0" i="0" u="none" strike="noStrike" baseline="0" dirty="0">
                <a:solidFill>
                  <a:srgbClr val="558FD6"/>
                </a:solidFill>
                <a:latin typeface="CambriaMath"/>
              </a:rPr>
              <a:t>= 𝑩</a:t>
            </a:r>
            <a:r>
              <a:rPr lang="en-US" sz="1300" b="0" i="0" u="none" strike="noStrike" baseline="0" dirty="0">
                <a:solidFill>
                  <a:srgbClr val="558FD6"/>
                </a:solidFill>
                <a:latin typeface="CambriaMath"/>
              </a:rPr>
              <a:t>𝐞𝐱𝐭 </a:t>
            </a:r>
            <a:r>
              <a:rPr lang="en-US" sz="1800" b="0" i="0" u="none" strike="noStrike" baseline="0" dirty="0">
                <a:solidFill>
                  <a:srgbClr val="558FD6"/>
                </a:solidFill>
                <a:latin typeface="CambriaMath"/>
              </a:rPr>
              <a:t>+ 𝑩</a:t>
            </a:r>
            <a:r>
              <a:rPr lang="en-US" sz="1300" b="0" i="0" u="none" strike="noStrike" baseline="0" dirty="0">
                <a:solidFill>
                  <a:srgbClr val="558FD6"/>
                </a:solidFill>
                <a:latin typeface="CambriaMath"/>
              </a:rPr>
              <a:t>𝐀 </a:t>
            </a:r>
            <a:r>
              <a:rPr lang="en-US" sz="1800" b="1" i="1" u="none" strike="noStrike" baseline="0" dirty="0" err="1">
                <a:solidFill>
                  <a:srgbClr val="558FD6"/>
                </a:solidFill>
                <a:latin typeface="Calibri-BoldItalic"/>
              </a:rPr>
              <a:t>wirkt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28705-E3B3-1B80-9454-8B751CA2D352}"/>
              </a:ext>
            </a:extLst>
          </p:cNvPr>
          <p:cNvSpPr txBox="1"/>
          <p:nvPr/>
        </p:nvSpPr>
        <p:spPr>
          <a:xfrm>
            <a:off x="524664" y="137743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56D0A"/>
                </a:solidFill>
                <a:latin typeface="SymbolMT"/>
              </a:rPr>
              <a:t>-</a:t>
            </a:r>
            <a:r>
              <a:rPr lang="en-US" sz="1800" b="0" i="0" u="none" strike="noStrike" baseline="0" dirty="0">
                <a:solidFill>
                  <a:srgbClr val="E56D0A"/>
                </a:solidFill>
                <a:latin typeface="SymbolMT"/>
              </a:rPr>
              <a:t> </a:t>
            </a:r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Austauschfeld</a:t>
            </a:r>
            <a:r>
              <a:rPr lang="en-US" sz="1800" b="1" i="0" u="none" strike="noStrike" baseline="0" dirty="0">
                <a:solidFill>
                  <a:srgbClr val="E56D0A"/>
                </a:solidFill>
                <a:latin typeface="Calibri-Bold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oder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Molekularfeld</a:t>
            </a:r>
            <a:r>
              <a:rPr lang="en-US" sz="1800" b="1" i="0" u="none" strike="noStrike" baseline="0" dirty="0">
                <a:solidFill>
                  <a:srgbClr val="E56D0A"/>
                </a:solidFill>
                <a:latin typeface="Calibri-Bold"/>
              </a:rPr>
              <a:t> </a:t>
            </a:r>
            <a:r>
              <a:rPr lang="en-US" sz="1800" b="0" i="0" u="none" strike="noStrike" baseline="0" dirty="0">
                <a:solidFill>
                  <a:srgbClr val="E56D0A"/>
                </a:solidFill>
                <a:latin typeface="CambriaMath"/>
              </a:rPr>
              <a:t>𝐁</a:t>
            </a:r>
            <a:r>
              <a:rPr lang="en-US" sz="1300" b="0" i="0" u="none" strike="noStrike" baseline="0" dirty="0">
                <a:solidFill>
                  <a:srgbClr val="E56D0A"/>
                </a:solidFill>
                <a:latin typeface="CambriaMath"/>
              </a:rPr>
              <a:t>𝐀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0F65D-549B-CD68-D70E-CA4805AD6BAA}"/>
              </a:ext>
            </a:extLst>
          </p:cNvPr>
          <p:cNvSpPr txBox="1"/>
          <p:nvPr/>
        </p:nvSpPr>
        <p:spPr>
          <a:xfrm>
            <a:off x="5566574" y="1709876"/>
            <a:ext cx="61007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CambriaMath"/>
              </a:rPr>
              <a:t>𝐁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ambriaMath"/>
              </a:rPr>
              <a:t>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ist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i="1" u="none" strike="noStrike" baseline="0" dirty="0" err="1">
                <a:solidFill>
                  <a:srgbClr val="FF0000"/>
                </a:solidFill>
                <a:latin typeface="Calibri-BoldItalic"/>
              </a:rPr>
              <a:t>fiktives</a:t>
            </a:r>
            <a:r>
              <a:rPr lang="en-US" sz="2000" b="1" i="1" u="none" strike="noStrike" baseline="0" dirty="0">
                <a:solidFill>
                  <a:srgbClr val="FF0000"/>
                </a:solidFill>
                <a:latin typeface="Calibri-BoldItalic"/>
              </a:rPr>
              <a:t> </a:t>
            </a:r>
            <a:r>
              <a:rPr lang="en-US" sz="2000" b="1" i="1" u="none" strike="noStrike" baseline="0" dirty="0" err="1">
                <a:solidFill>
                  <a:srgbClr val="FF0000"/>
                </a:solidFill>
                <a:latin typeface="Calibri-BoldItalic"/>
              </a:rPr>
              <a:t>Magnetfeld</a:t>
            </a:r>
            <a:endParaRPr lang="en-US" sz="2000" b="1" i="1" u="none" strike="noStrike" baseline="0" dirty="0">
              <a:solidFill>
                <a:srgbClr val="FF0000"/>
              </a:solidFill>
              <a:latin typeface="Calibri-BoldItalic"/>
            </a:endParaRPr>
          </a:p>
          <a:p>
            <a:pPr algn="l"/>
            <a:r>
              <a:rPr lang="de-DE" sz="2000" b="0" i="0" u="none" strike="noStrike" baseline="0" dirty="0">
                <a:solidFill>
                  <a:srgbClr val="000000"/>
                </a:solidFill>
                <a:latin typeface="Wingdings-Regular"/>
              </a:rPr>
              <a:t>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kann nicht gemessen werden, geht nicht in Maxwell-Gleichungen ein, …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52316-2D10-1289-D641-6E13FF41DF05}"/>
              </a:ext>
            </a:extLst>
          </p:cNvPr>
          <p:cNvSpPr txBox="1"/>
          <p:nvPr/>
        </p:nvSpPr>
        <p:spPr>
          <a:xfrm>
            <a:off x="5566574" y="3027188"/>
            <a:ext cx="6238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𝐁</a:t>
            </a:r>
            <a:r>
              <a:rPr lang="de-DE" sz="1300" b="0" i="0" u="none" strike="noStrike" baseline="0" dirty="0">
                <a:solidFill>
                  <a:srgbClr val="000000"/>
                </a:solidFill>
                <a:latin typeface="CambriaMath"/>
              </a:rPr>
              <a:t>A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ist proportional zu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𝑀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</a:p>
          <a:p>
            <a:pPr algn="l"/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Proportionalitätskonstante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E56D0A"/>
                </a:solidFill>
                <a:latin typeface="CambriaMath"/>
              </a:rPr>
              <a:t>𝜸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mbriaMath"/>
              </a:rPr>
              <a:t>= </a:t>
            </a:r>
            <a:r>
              <a:rPr lang="en-US" sz="1800" b="1" i="0" u="none" strike="noStrike" baseline="0" dirty="0" err="1">
                <a:solidFill>
                  <a:srgbClr val="E56D0A"/>
                </a:solidFill>
                <a:latin typeface="Calibri-Bold"/>
              </a:rPr>
              <a:t>Molekularfeldkonstante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7D45BA-2E64-B006-434F-285FF1894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78" y="1885388"/>
            <a:ext cx="3081747" cy="766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7655C-E1E5-E666-D3F3-9E4A3629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78" y="2754068"/>
            <a:ext cx="3081747" cy="77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8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01C203-05B7-A599-047D-F01AD8EB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Ferromagnetismus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4C9CD-0909-5BA2-F72F-D24240FA9630}"/>
              </a:ext>
            </a:extLst>
          </p:cNvPr>
          <p:cNvSpPr txBox="1"/>
          <p:nvPr/>
        </p:nvSpPr>
        <p:spPr>
          <a:xfrm>
            <a:off x="440531" y="1391335"/>
            <a:ext cx="9627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376093"/>
                </a:solidFill>
                <a:latin typeface="ArialMT"/>
              </a:rPr>
              <a:t>• 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Ferromagnet in äußerem Magnetfeld (Molekularfeld-Näherung)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8B68C2-22EA-4A4C-D940-6B4AFF05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51" y="1944763"/>
            <a:ext cx="4334574" cy="4243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F66655-FE1F-1F49-A88A-1744780CC5D0}"/>
              </a:ext>
            </a:extLst>
          </p:cNvPr>
          <p:cNvSpPr txBox="1"/>
          <p:nvPr/>
        </p:nvSpPr>
        <p:spPr>
          <a:xfrm>
            <a:off x="894651" y="2553252"/>
            <a:ext cx="9027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wir behandeln Ferromagnet als System nichtwechselwirkender Momente mit Dichte </a:t>
            </a:r>
            <a:r>
              <a:rPr lang="de-DE" sz="1800" b="0" i="0" u="none" strike="noStrike" baseline="0" dirty="0">
                <a:latin typeface="CambriaMath"/>
              </a:rPr>
              <a:t>𝑛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in zusätzlichem Molekularfeld </a:t>
            </a:r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Magnetisierung ist durch </a:t>
            </a:r>
            <a:r>
              <a:rPr lang="de-DE" sz="1800" b="1" i="0" u="none" strike="noStrike" baseline="0" dirty="0" err="1">
                <a:latin typeface="Calibri-Bold"/>
              </a:rPr>
              <a:t>Brillouin</a:t>
            </a:r>
            <a:r>
              <a:rPr lang="de-DE" sz="1800" b="1" i="0" u="none" strike="noStrike" baseline="0" dirty="0">
                <a:latin typeface="Calibri-Bold"/>
              </a:rPr>
              <a:t>-Funktion </a:t>
            </a:r>
            <a:r>
              <a:rPr lang="de-DE" sz="1800" b="0" i="0" u="none" strike="noStrike" baseline="0" dirty="0">
                <a:latin typeface="CambriaMath"/>
              </a:rPr>
              <a:t>𝑩</a:t>
            </a:r>
            <a:r>
              <a:rPr lang="de-DE" sz="1300" b="0" i="0" u="none" strike="noStrike" baseline="0" dirty="0">
                <a:latin typeface="CambriaMath"/>
              </a:rPr>
              <a:t>𝑱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gegeben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D9D7A5-E3D8-BA61-1CDB-8875D8F1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87" y="3374154"/>
            <a:ext cx="2505425" cy="504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676F58-1AEF-679A-7C17-F893F28CE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787" y="3240802"/>
            <a:ext cx="4572426" cy="7715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3E818B8-5269-783A-9A0A-C8756AE47A22}"/>
              </a:ext>
            </a:extLst>
          </p:cNvPr>
          <p:cNvSpPr txBox="1"/>
          <p:nvPr/>
        </p:nvSpPr>
        <p:spPr>
          <a:xfrm>
            <a:off x="704850" y="4106786"/>
            <a:ext cx="9751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1" i="0" u="none" strike="noStrike" baseline="0" dirty="0">
                <a:latin typeface="Calibri-Bold"/>
              </a:rPr>
              <a:t>Problem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latin typeface="CambriaMath"/>
              </a:rPr>
              <a:t>𝑀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und </a:t>
            </a:r>
            <a:r>
              <a:rPr lang="de-DE" sz="1800" b="0" i="0" u="none" strike="noStrike" baseline="0" dirty="0">
                <a:latin typeface="CambriaMath"/>
              </a:rPr>
              <a:t>𝜒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können nicht als Funktion von </a:t>
            </a:r>
            <a:r>
              <a:rPr lang="de-DE" sz="1800" b="0" i="0" u="none" strike="noStrike" baseline="0" dirty="0">
                <a:latin typeface="CambriaMath"/>
              </a:rPr>
              <a:t>𝑇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und </a:t>
            </a:r>
            <a:r>
              <a:rPr lang="de-DE" sz="1800" b="0" i="0" u="none" strike="noStrike" baseline="0" dirty="0">
                <a:latin typeface="CambriaMath"/>
              </a:rPr>
              <a:t>𝐵</a:t>
            </a:r>
            <a:r>
              <a:rPr lang="de-DE" sz="1300" b="0" i="0" u="none" strike="noStrike" baseline="0" dirty="0">
                <a:latin typeface="CambriaMath"/>
              </a:rPr>
              <a:t>ext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ermittelt werden, da </a:t>
            </a:r>
            <a:r>
              <a:rPr lang="de-DE" sz="1800" b="0" i="0" u="none" strike="noStrike" baseline="0" dirty="0">
                <a:latin typeface="CambriaMath"/>
              </a:rPr>
              <a:t>𝑀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jetzt auch im Argument der </a:t>
            </a:r>
            <a:r>
              <a:rPr lang="de-DE" sz="1800" b="0" i="0" u="none" strike="noStrike" baseline="0" dirty="0" err="1">
                <a:latin typeface="Calibri" panose="020F0502020204030204" pitchFamily="34" charset="0"/>
              </a:rPr>
              <a:t>Brillouin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-Funktion steht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652A89-ED7A-BDA5-3094-EFD72DE18B10}"/>
              </a:ext>
            </a:extLst>
          </p:cNvPr>
          <p:cNvSpPr txBox="1"/>
          <p:nvPr/>
        </p:nvSpPr>
        <p:spPr>
          <a:xfrm>
            <a:off x="362738" y="4912668"/>
            <a:ext cx="9027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i="0" u="none" strike="noStrike" baseline="0" dirty="0">
                <a:latin typeface="Calibri-Bold"/>
                <a:sym typeface="Wingdings" panose="05000000000000000000" pitchFamily="2" charset="2"/>
              </a:rPr>
              <a:t> </a:t>
            </a:r>
            <a:r>
              <a:rPr lang="de-DE" sz="1800" b="1" i="0" u="none" strike="noStrike" baseline="0" dirty="0">
                <a:latin typeface="Calibri-Bold"/>
              </a:rPr>
              <a:t>grafische Lösung anhand von zwei Bestimmungsgleichungen für </a:t>
            </a:r>
            <a:r>
              <a:rPr lang="de-DE" sz="1800" b="0" i="0" u="none" strike="noStrike" baseline="0" dirty="0">
                <a:latin typeface="CambriaMath"/>
              </a:rPr>
              <a:t>𝑴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E369DB-C9AB-4C81-1B5C-C9A524D7C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701" y="5705067"/>
            <a:ext cx="3324689" cy="8287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BF5A72-26AF-DFCC-9617-435A4C41DB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537" y="5737886"/>
            <a:ext cx="3896269" cy="7716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B92DC8-08BE-6446-4B56-F1083481BC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919" y="5726680"/>
            <a:ext cx="2772162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48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F3AE8E-0942-A69B-9EF7-3F7928C61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Ferromagnetismus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36B4A-C1C4-FA58-1161-0D48BB53B3D2}"/>
              </a:ext>
            </a:extLst>
          </p:cNvPr>
          <p:cNvSpPr txBox="1"/>
          <p:nvPr/>
        </p:nvSpPr>
        <p:spPr>
          <a:xfrm>
            <a:off x="383381" y="1391335"/>
            <a:ext cx="8751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376093"/>
                </a:solidFill>
                <a:latin typeface="ArialMT"/>
              </a:rPr>
              <a:t>• 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Vergleich von Curie-</a:t>
            </a:r>
            <a:r>
              <a:rPr lang="de-DE" sz="1800" b="1" i="0" u="none" strike="noStrike" baseline="0" dirty="0" err="1">
                <a:solidFill>
                  <a:srgbClr val="376093"/>
                </a:solidFill>
                <a:latin typeface="Calibri-Bold"/>
              </a:rPr>
              <a:t>Weiss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-Gesetz mit experimentellen Befunden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19254-9841-6FDA-9E9C-68176346AC68}"/>
              </a:ext>
            </a:extLst>
          </p:cNvPr>
          <p:cNvSpPr txBox="1"/>
          <p:nvPr/>
        </p:nvSpPr>
        <p:spPr>
          <a:xfrm>
            <a:off x="4631531" y="2264833"/>
            <a:ext cx="2146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>
                <a:solidFill>
                  <a:srgbClr val="376093"/>
                </a:solidFill>
                <a:latin typeface="Calibri-BoldItalic"/>
              </a:rPr>
              <a:t>Curie-Weiss-</a:t>
            </a:r>
            <a:r>
              <a:rPr lang="en-US" sz="1800" b="1" i="1" u="none" strike="noStrike" baseline="0" dirty="0" err="1">
                <a:solidFill>
                  <a:srgbClr val="376093"/>
                </a:solidFill>
                <a:latin typeface="Calibri-BoldItalic"/>
              </a:rPr>
              <a:t>Gesetz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1C1A3-7117-383F-29FF-281613C04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26" y="2035104"/>
            <a:ext cx="3324689" cy="828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5F9BD-4215-BF5F-4580-A7DE96D396C0}"/>
              </a:ext>
            </a:extLst>
          </p:cNvPr>
          <p:cNvSpPr txBox="1"/>
          <p:nvPr/>
        </p:nvSpPr>
        <p:spPr>
          <a:xfrm>
            <a:off x="524664" y="3398967"/>
            <a:ext cx="959405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SymbolMT"/>
              </a:rPr>
              <a:t>-</a:t>
            </a:r>
            <a:r>
              <a:rPr lang="en-US" sz="1800" b="0" i="0" u="none" strike="noStrike" baseline="0" dirty="0">
                <a:latin typeface="SymbolMT"/>
              </a:rPr>
              <a:t> </a:t>
            </a:r>
            <a:r>
              <a:rPr lang="en-US" sz="1800" b="1" i="0" u="none" strike="noStrike" baseline="0" dirty="0" err="1">
                <a:latin typeface="Calibri-Bold"/>
              </a:rPr>
              <a:t>experimentelle</a:t>
            </a:r>
            <a:r>
              <a:rPr lang="en-US" sz="1800" b="1" i="0" u="none" strike="noStrike" baseline="0" dirty="0">
                <a:latin typeface="Calibri-Bold"/>
              </a:rPr>
              <a:t> </a:t>
            </a:r>
            <a:r>
              <a:rPr lang="en-US" sz="1800" b="1" i="0" u="none" strike="noStrike" baseline="0" dirty="0" err="1">
                <a:latin typeface="Calibri-Bold"/>
              </a:rPr>
              <a:t>Befunde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Suszeptibilität </a:t>
            </a:r>
            <a:r>
              <a:rPr lang="de-DE" sz="1800" b="0" i="0" u="none" strike="noStrike" baseline="0" dirty="0">
                <a:latin typeface="CambriaMath"/>
              </a:rPr>
              <a:t>𝜒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folgt Curie-</a:t>
            </a:r>
            <a:r>
              <a:rPr lang="de-DE" sz="1800" b="0" i="0" u="none" strike="noStrike" baseline="0" dirty="0" err="1">
                <a:latin typeface="Calibri" panose="020F0502020204030204" pitchFamily="34" charset="0"/>
              </a:rPr>
              <a:t>Weiss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-Gesetz, allerdings mit</a:t>
            </a:r>
          </a:p>
          <a:p>
            <a:pPr algn="l"/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paramagnetischer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Curie-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Temperatur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l-GR" sz="1800" b="0" i="0" u="none" strike="noStrike" baseline="0" dirty="0">
                <a:latin typeface="CambriaMath"/>
              </a:rPr>
              <a:t>Θ</a:t>
            </a:r>
          </a:p>
          <a:p>
            <a:pPr algn="l"/>
            <a:endParaRPr lang="de-DE" sz="1800" b="0" i="0" u="none" strike="noStrike" baseline="0" dirty="0">
              <a:latin typeface="CambriaMath"/>
            </a:endParaRPr>
          </a:p>
          <a:p>
            <a:pPr algn="l"/>
            <a:endParaRPr lang="en-US" dirty="0">
              <a:latin typeface="CambriaMath"/>
            </a:endParaRPr>
          </a:p>
          <a:p>
            <a:pPr algn="l"/>
            <a:endParaRPr lang="en-US" sz="1800" b="0" i="0" u="none" strike="noStrike" baseline="0" dirty="0">
              <a:latin typeface="CambriaMath"/>
            </a:endParaRPr>
          </a:p>
          <a:p>
            <a:pPr algn="l"/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mbriaMath"/>
              </a:rPr>
              <a:t>Θ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ist Maß für die Stärke der WW zwischen magnetischen Momenten</a:t>
            </a:r>
          </a:p>
          <a:p>
            <a:pPr algn="l"/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WW ist auch für </a:t>
            </a:r>
            <a:r>
              <a:rPr lang="de-DE" sz="1800" b="0" i="0" u="none" strike="noStrike" baseline="0" dirty="0">
                <a:latin typeface="CambriaMath"/>
              </a:rPr>
              <a:t>𝑇 &gt; 𝑇</a:t>
            </a:r>
            <a:r>
              <a:rPr lang="de-DE" sz="1300" b="0" i="0" u="none" strike="noStrike" baseline="0" dirty="0">
                <a:latin typeface="CambriaMath"/>
              </a:rPr>
              <a:t>𝐶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vorhanden</a:t>
            </a:r>
          </a:p>
          <a:p>
            <a:pPr algn="l"/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Ordnungstemperatur </a:t>
            </a:r>
            <a:r>
              <a:rPr lang="de-DE" sz="1800" b="0" i="0" u="none" strike="noStrike" baseline="0" dirty="0">
                <a:latin typeface="CambriaMath"/>
              </a:rPr>
              <a:t>𝑇</a:t>
            </a:r>
            <a:r>
              <a:rPr lang="de-DE" sz="1300" b="0" i="0" u="none" strike="noStrike" baseline="0" dirty="0">
                <a:latin typeface="CambriaMath"/>
              </a:rPr>
              <a:t>𝐶 </a:t>
            </a:r>
            <a:r>
              <a:rPr lang="de-DE" sz="1800" b="0" i="0" u="none" strike="noStrike" baseline="0" dirty="0">
                <a:latin typeface="CambriaMath"/>
              </a:rPr>
              <a:t>&lt; Θ </a:t>
            </a:r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Relevanz von Fluktuationen nahe an Phasenübergang, reduzieren </a:t>
            </a:r>
            <a:r>
              <a:rPr lang="de-DE" sz="1800" b="0" i="0" u="none" strike="noStrike" baseline="0" dirty="0">
                <a:latin typeface="CambriaMath"/>
              </a:rPr>
              <a:t>𝑇</a:t>
            </a:r>
            <a:r>
              <a:rPr lang="de-DE" sz="1300" b="0" i="0" u="none" strike="noStrike" baseline="0" dirty="0">
                <a:latin typeface="CambriaMath"/>
              </a:rPr>
              <a:t>𝐶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CF0901-4D44-E10A-782F-1AE0557E9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928" y="4087800"/>
            <a:ext cx="2019582" cy="8954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579217-C5CF-A9FD-2CAE-1D43F435A3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696"/>
          <a:stretch/>
        </p:blipFill>
        <p:spPr>
          <a:xfrm>
            <a:off x="8867311" y="1196460"/>
            <a:ext cx="3324689" cy="41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13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D9532E-D961-DAA3-8BC6-BFFE3798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Magnetische</a:t>
            </a:r>
            <a:r>
              <a:rPr lang="en-US" dirty="0"/>
              <a:t> </a:t>
            </a:r>
            <a:r>
              <a:rPr lang="en-US" dirty="0" err="1"/>
              <a:t>Ordnung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7DF22-CA90-55D4-DF90-7B7B5F6BB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62" y="1316431"/>
            <a:ext cx="6358513" cy="3998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316C4-5EF4-4257-D052-0BB755A4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840" y="1439993"/>
            <a:ext cx="3448360" cy="3751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5BECD-6BD4-704F-29F4-1CF65E170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408" y="2462613"/>
            <a:ext cx="1832892" cy="1506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C3EADC-96BD-DF8E-5067-88BC6597D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6191573"/>
            <a:ext cx="1929774" cy="414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0F7882-08E9-90B8-4876-B190EC99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524" y="5428075"/>
            <a:ext cx="2609851" cy="8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09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781A78-5BB2-805E-348F-6BF7D1E2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Magnetische</a:t>
            </a:r>
            <a:r>
              <a:rPr lang="en-US" dirty="0"/>
              <a:t> </a:t>
            </a:r>
            <a:r>
              <a:rPr lang="en-US" dirty="0" err="1"/>
              <a:t>Ordnung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6A211-2726-54A8-A163-041B5860E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202" y="2156590"/>
            <a:ext cx="5464403" cy="3247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842C37-CF3E-741F-EC2C-1B7B6A4F1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179570"/>
            <a:ext cx="5772074" cy="322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8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35C0E-5BAC-7034-B42B-4C788E3A5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Landau </a:t>
            </a:r>
            <a:r>
              <a:rPr lang="en-US" dirty="0" err="1"/>
              <a:t>Diamagnetismus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Austauschwechselwirkung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Verschiedene</a:t>
            </a:r>
            <a:r>
              <a:rPr lang="en-US" dirty="0"/>
              <a:t> </a:t>
            </a:r>
            <a:r>
              <a:rPr lang="en-US" dirty="0" err="1"/>
              <a:t>Arten</a:t>
            </a:r>
            <a:r>
              <a:rPr lang="en-US" dirty="0"/>
              <a:t> der </a:t>
            </a:r>
            <a:r>
              <a:rPr lang="en-US" dirty="0" err="1"/>
              <a:t>Austauschwechselwirkung</a:t>
            </a:r>
            <a:endParaRPr lang="en-US" dirty="0"/>
          </a:p>
          <a:p>
            <a:endParaRPr lang="en-US" dirty="0"/>
          </a:p>
          <a:p>
            <a:r>
              <a:rPr lang="en-US" dirty="0"/>
              <a:t>Stoner </a:t>
            </a:r>
            <a:r>
              <a:rPr lang="en-US" dirty="0" err="1"/>
              <a:t>Kriterium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AB7E1-B62A-A056-7024-D3DD67E3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Wiederholung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8EB0B-580C-7066-A066-CC3372F2E4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" t="19077"/>
          <a:stretch/>
        </p:blipFill>
        <p:spPr>
          <a:xfrm>
            <a:off x="9883398" y="2336758"/>
            <a:ext cx="2208362" cy="7822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BA37F3-DD8C-0023-013D-5D71601FE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138" b="39238"/>
          <a:stretch/>
        </p:blipFill>
        <p:spPr>
          <a:xfrm>
            <a:off x="6498940" y="1269206"/>
            <a:ext cx="4976424" cy="1067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4B7BD-8E10-27DC-1B66-9E77334C0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9215" b="23436"/>
          <a:stretch/>
        </p:blipFill>
        <p:spPr>
          <a:xfrm>
            <a:off x="8987152" y="3166502"/>
            <a:ext cx="2985957" cy="25986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09EC4-BF34-A299-8323-85C0BEBA2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043" y="5428580"/>
            <a:ext cx="3528563" cy="985415"/>
          </a:xfrm>
          <a:prstGeom prst="rect">
            <a:avLst/>
          </a:prstGeom>
        </p:spPr>
      </p:pic>
      <p:pic>
        <p:nvPicPr>
          <p:cNvPr id="13" name="Picture 1" descr="Writing and Deleting Single &#10;Magnetic Skyrmions &#10;Niklas Romming, Christian Hanneken, Matthias Menzel, Jessica E. Bickel,• &#10;Kirsten von Bergmann,t André Kubetzka.t Roland Wiesendanger &#10;S k vrrnion p hagg E &#10;Boris Wolter, ">
            <a:extLst>
              <a:ext uri="{FF2B5EF4-FFF2-40B4-BE49-F238E27FC236}">
                <a16:creationId xmlns:a16="http://schemas.microsoft.com/office/drawing/2014/main" id="{472F3E63-16FB-E621-C0D9-93D00659E6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4" t="39575" r="1369" b="21165"/>
          <a:stretch/>
        </p:blipFill>
        <p:spPr bwMode="auto">
          <a:xfrm>
            <a:off x="524664" y="5428580"/>
            <a:ext cx="3999642" cy="126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3716C8-E39D-51B0-FF46-56E7EDE37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1106" y="4695505"/>
            <a:ext cx="3001750" cy="733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3E2566-7123-27CB-995A-12975F73C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8940" y="3601773"/>
            <a:ext cx="2049632" cy="17281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379860-B99F-3B2E-A42F-F84D75E5D9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8201" y="5423566"/>
            <a:ext cx="1463881" cy="14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43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0140F6-5BDC-CF13-1B00-4DF70B44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Bandferromagnetismus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C6CBCA-7027-4044-B45F-91A62DCCD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739" y="2480568"/>
            <a:ext cx="6386209" cy="437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CFBBD-13C2-6D4C-187D-557D294F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126" y="1189986"/>
            <a:ext cx="4290584" cy="86766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D87D1D8-47F6-B195-1804-901FC7332374}"/>
              </a:ext>
            </a:extLst>
          </p:cNvPr>
          <p:cNvSpPr/>
          <p:nvPr/>
        </p:nvSpPr>
        <p:spPr>
          <a:xfrm>
            <a:off x="8635042" y="1337094"/>
            <a:ext cx="828135" cy="569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06DBF-DFB0-F173-BD1D-044C1667CC9E}"/>
              </a:ext>
            </a:extLst>
          </p:cNvPr>
          <p:cNvSpPr txBox="1"/>
          <p:nvPr/>
        </p:nvSpPr>
        <p:spPr>
          <a:xfrm>
            <a:off x="283125" y="1469248"/>
            <a:ext cx="456492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baseline="0" dirty="0" err="1">
                <a:latin typeface="Calibri" panose="020F0502020204030204" pitchFamily="34" charset="0"/>
              </a:rPr>
              <a:t>Beispiel</a:t>
            </a:r>
            <a:r>
              <a:rPr lang="en-US" sz="2000" b="1" i="0" u="none" strike="noStrike" baseline="0" dirty="0">
                <a:latin typeface="Calibri" panose="020F0502020204030204" pitchFamily="34" charset="0"/>
              </a:rPr>
              <a:t> Nickel</a:t>
            </a:r>
          </a:p>
          <a:p>
            <a:pPr algn="l"/>
            <a:endParaRPr lang="de-DE" sz="1800" b="0" i="0" u="none" strike="noStrike" baseline="0" dirty="0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Calibri" panose="020F0502020204030204" pitchFamily="34" charset="0"/>
              </a:rPr>
              <a:t>Ni hat ein Elektron weniger als </a:t>
            </a:r>
            <a:r>
              <a:rPr lang="de-DE" sz="1800" b="0" i="0" u="none" strike="noStrike" baseline="0" dirty="0" err="1">
                <a:latin typeface="Calibri" panose="020F0502020204030204" pitchFamily="34" charset="0"/>
              </a:rPr>
              <a:t>Cu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 (volle 3d-</a:t>
            </a:r>
          </a:p>
          <a:p>
            <a:pPr algn="l"/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Schale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plus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ein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4s-Elektron):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-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im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paramagnetischen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Zustand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kommt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 zu 46% aus 4s- und zu 54% aus 3d-</a:t>
            </a:r>
          </a:p>
          <a:p>
            <a:pPr algn="l"/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Schale</a:t>
            </a:r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endParaRPr lang="de-DE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- im ferromagnetischen Zustand liegen 0.54</a:t>
            </a: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Löcher alle im Spin-</a:t>
            </a:r>
            <a:r>
              <a:rPr lang="de-DE" sz="1800" b="0" i="0" u="none" strike="noStrike" baseline="0" dirty="0">
                <a:latin typeface="CambriaMath"/>
              </a:rPr>
              <a:t>↓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Band</a:t>
            </a:r>
          </a:p>
          <a:p>
            <a:pPr algn="l"/>
            <a:endParaRPr lang="en-US" sz="1800" b="0" i="0" u="none" strike="noStrike" baseline="0" dirty="0">
              <a:latin typeface="Wingdings-Regular"/>
            </a:endParaRPr>
          </a:p>
          <a:p>
            <a:pPr algn="l"/>
            <a:r>
              <a:rPr lang="en-US" sz="1800" b="0" i="0" u="none" strike="noStrike" baseline="0" dirty="0">
                <a:latin typeface="Wingdings-Regular"/>
              </a:rPr>
              <a:t> </a:t>
            </a:r>
            <a:r>
              <a:rPr lang="en-US" sz="1800" b="1" i="0" u="none" strike="noStrike" baseline="0" dirty="0" err="1">
                <a:latin typeface="Calibri-Bold"/>
              </a:rPr>
              <a:t>effektives</a:t>
            </a:r>
            <a:r>
              <a:rPr lang="en-US" sz="1800" b="1" i="0" u="none" strike="noStrike" baseline="0" dirty="0">
                <a:latin typeface="Calibri-Bold"/>
              </a:rPr>
              <a:t> </a:t>
            </a:r>
            <a:r>
              <a:rPr lang="en-US" sz="1800" b="1" i="0" u="none" strike="noStrike" baseline="0" dirty="0" err="1">
                <a:latin typeface="Calibri-Bold"/>
              </a:rPr>
              <a:t>magnetisches</a:t>
            </a:r>
            <a:r>
              <a:rPr lang="en-US" sz="1800" b="1" i="0" u="none" strike="noStrike" baseline="0" dirty="0">
                <a:latin typeface="Calibri-Bold"/>
              </a:rPr>
              <a:t> Moment pro</a:t>
            </a:r>
          </a:p>
          <a:p>
            <a:pPr algn="l"/>
            <a:r>
              <a:rPr lang="en-US" sz="1800" b="1" i="0" u="none" strike="noStrike" baseline="0" dirty="0">
                <a:latin typeface="Calibri-Bold"/>
              </a:rPr>
              <a:t>Ni-Atom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en-US" sz="1800" b="0" i="0" u="none" strike="noStrike" baseline="0" dirty="0">
                <a:latin typeface="CambriaMath"/>
              </a:rPr>
              <a:t>𝑀</a:t>
            </a:r>
            <a:r>
              <a:rPr lang="en-US" sz="1200" b="0" i="0" u="none" strike="noStrike" baseline="0" dirty="0">
                <a:latin typeface="CambriaMath"/>
              </a:rPr>
              <a:t>𝑠 </a:t>
            </a:r>
            <a:r>
              <a:rPr lang="en-US" sz="1800" b="0" i="0" u="none" strike="noStrike" baseline="0" dirty="0">
                <a:latin typeface="CambriaMath"/>
              </a:rPr>
              <a:t>/𝑛 = 0.54 𝑔</a:t>
            </a:r>
            <a:r>
              <a:rPr lang="en-US" sz="1200" b="0" i="0" u="none" strike="noStrike" baseline="0" dirty="0">
                <a:latin typeface="CambriaMath"/>
              </a:rPr>
              <a:t>𝐽</a:t>
            </a:r>
            <a:r>
              <a:rPr lang="en-US" sz="1800" b="0" i="0" u="none" strike="noStrike" baseline="0" dirty="0">
                <a:latin typeface="CambriaMath"/>
              </a:rPr>
              <a:t>𝜇</a:t>
            </a:r>
            <a:r>
              <a:rPr lang="en-US" sz="1200" b="0" i="0" u="none" strike="noStrike" baseline="0" dirty="0">
                <a:latin typeface="CambriaMath"/>
              </a:rPr>
              <a:t>B</a:t>
            </a:r>
            <a:r>
              <a:rPr lang="en-US" sz="1800" b="0" i="0" u="none" strike="noStrike" baseline="0" dirty="0">
                <a:latin typeface="CambriaMath"/>
              </a:rPr>
              <a:t>𝐽 ≃ 1.2 𝜇</a:t>
            </a:r>
            <a:r>
              <a:rPr lang="en-US" sz="1200" b="0" i="0" u="none" strike="noStrike" baseline="0" dirty="0">
                <a:latin typeface="CambriaMath"/>
              </a:rPr>
              <a:t>B</a:t>
            </a:r>
            <a:r>
              <a:rPr lang="en-US" sz="1800" b="0" i="0" u="none" strike="noStrike" baseline="0" dirty="0">
                <a:latin typeface="CambriaMath"/>
              </a:rPr>
              <a:t>𝐽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97494-7FD3-4F35-432D-72250A87C0AF}"/>
              </a:ext>
            </a:extLst>
          </p:cNvPr>
          <p:cNvSpPr txBox="1"/>
          <p:nvPr/>
        </p:nvSpPr>
        <p:spPr>
          <a:xfrm>
            <a:off x="8660921" y="2295902"/>
            <a:ext cx="860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param</a:t>
            </a:r>
            <a:r>
              <a:rPr lang="de-DE" b="1" dirty="0"/>
              <a:t>.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D8138-6464-0E49-A123-3E1A6ED3E7F2}"/>
              </a:ext>
            </a:extLst>
          </p:cNvPr>
          <p:cNvSpPr txBox="1"/>
          <p:nvPr/>
        </p:nvSpPr>
        <p:spPr>
          <a:xfrm>
            <a:off x="10495471" y="2295902"/>
            <a:ext cx="90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ferrom</a:t>
            </a:r>
            <a:r>
              <a:rPr lang="de-DE" b="1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02223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9333B9-52FB-CA67-68AB-AE87AD81F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Magnetismus</a:t>
            </a:r>
            <a:endParaRPr lang="en-US" dirty="0"/>
          </a:p>
        </p:txBody>
      </p:sp>
      <p:pic>
        <p:nvPicPr>
          <p:cNvPr id="4" name="Picture 1" descr="Diamagnetismus &#10;alle Materialien &#10;Paramagnetismus &#10;Materialien mit nicht-wechsel- &#10;wirkenden magnetischen &#10;Momenten &#10;Ferro-, Antiferro- und &#10;Ferrimagnetismus &#10;Materialien mit wechselwirken- &#10;den magnetischen Momenten &#10;Isolatoren &#10;quasi-gebundene Elektronen &#10;Larmor- &#10;Diamagnetismus &#10;Langevin- &#10;Paramagnetismus &#10;Ferro-, Antiferro- und &#10;Ferri-magnetismus &#10;kooperativer magne- &#10;tischer Momente &#10;Metalle &#10;quasi-freie Elektronen &#10;Landau- &#10;Diamagnetismus &#10;Pauli- &#10;Paramagnetismus &#10;Bandferro- und &#10;Bandantiferro- &#10;magnetismus ">
            <a:extLst>
              <a:ext uri="{FF2B5EF4-FFF2-40B4-BE49-F238E27FC236}">
                <a16:creationId xmlns:a16="http://schemas.microsoft.com/office/drawing/2014/main" id="{353052C9-8001-CDB8-8B51-1012ABC3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83" y="1680092"/>
            <a:ext cx="5964025" cy="404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11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89C290-C70B-221B-2041-307F9AA6F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Zugabe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6A0C7-7EB8-1EC0-EAB4-E9A7921496A8}"/>
              </a:ext>
            </a:extLst>
          </p:cNvPr>
          <p:cNvSpPr txBox="1"/>
          <p:nvPr/>
        </p:nvSpPr>
        <p:spPr>
          <a:xfrm>
            <a:off x="3135703" y="6044663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https://toutestquantique.fr/en/para-ferromagnetism/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57446E-00C1-D6E3-87A3-059A639CB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126" y="1588728"/>
            <a:ext cx="7271282" cy="41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7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9A9C4D-A125-3025-4E8D-6A92A6C3D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Kooperativer Magnetismus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85F82-9DC3-26B8-A198-441D07B2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28" y="1531776"/>
            <a:ext cx="9983383" cy="509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6358FE-9EAD-99EE-4EB6-3BAC536F8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231" y="1531776"/>
            <a:ext cx="2646680" cy="312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7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35C0E-5BAC-7034-B42B-4C788E3A5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Das </a:t>
            </a:r>
            <a:r>
              <a:rPr lang="en-US" dirty="0" err="1"/>
              <a:t>Austauschloch</a:t>
            </a:r>
            <a:endParaRPr lang="en-US" dirty="0"/>
          </a:p>
          <a:p>
            <a:r>
              <a:rPr lang="en-US" dirty="0" err="1"/>
              <a:t>Ferromagnetismus</a:t>
            </a:r>
            <a:endParaRPr lang="en-US" dirty="0"/>
          </a:p>
          <a:p>
            <a:r>
              <a:rPr lang="en-US" dirty="0"/>
              <a:t>Das Curie-Weiss</a:t>
            </a:r>
            <a:r>
              <a:rPr lang="de-DE" dirty="0"/>
              <a:t> Gesetz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AB7E1-B62A-A056-7024-D3DD67E3E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Lern</a:t>
            </a:r>
            <a:r>
              <a:rPr lang="de-DE" dirty="0"/>
              <a:t>ziele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698FD-3E31-BCB2-61EE-92157F3027B7}"/>
              </a:ext>
            </a:extLst>
          </p:cNvPr>
          <p:cNvSpPr/>
          <p:nvPr/>
        </p:nvSpPr>
        <p:spPr>
          <a:xfrm>
            <a:off x="3583709" y="3385129"/>
            <a:ext cx="461818" cy="438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1" descr="Diamagnetismus &#10;alle Materialien &#10;Paramagnetismus &#10;Materialien mit nicht-wechsel- &#10;wirkenden magnetischen &#10;Momenten &#10;Ferro-, Antiferro- und &#10;Ferrimagnetismus &#10;Materialien mit wechselwirken- &#10;den magnetischen Momenten &#10;Isolatoren &#10;quasi-gebundene Elektronen &#10;Larmor- &#10;Diamagnetismus &#10;Langevin- &#10;Paramagnetismus &#10;Ferro-, Antiferro- und &#10;Ferri-magnetismus &#10;kooperativer magne- &#10;tischer Momente &#10;Metalle &#10;quasi-freie Elektronen &#10;Landau- &#10;Diamagnetismus &#10;Pauli- &#10;Paramagnetismus &#10;Bandferro- und &#10;Bandantiferro- &#10;magnetismus ">
            <a:extLst>
              <a:ext uri="{FF2B5EF4-FFF2-40B4-BE49-F238E27FC236}">
                <a16:creationId xmlns:a16="http://schemas.microsoft.com/office/drawing/2014/main" id="{6CBE8EB3-BD77-8629-6DED-A1039F547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856" y="3116655"/>
            <a:ext cx="4924615" cy="33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0EF8B7-ADA2-352A-BCBA-1E6D799258BA}"/>
              </a:ext>
            </a:extLst>
          </p:cNvPr>
          <p:cNvSpPr/>
          <p:nvPr/>
        </p:nvSpPr>
        <p:spPr>
          <a:xfrm>
            <a:off x="6062325" y="4854531"/>
            <a:ext cx="7280694" cy="16045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77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C094E-103B-2229-6BDC-A8047FD4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Kooperativer Magnetismus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AAC31-CF99-677B-550B-E62AFCBDE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5" b="51475"/>
          <a:stretch/>
        </p:blipFill>
        <p:spPr>
          <a:xfrm>
            <a:off x="352425" y="1266975"/>
            <a:ext cx="8087899" cy="2240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E6A65-7D50-713C-3E01-E3908AB74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281" y="3630481"/>
            <a:ext cx="2939200" cy="2904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835174-4C24-E37F-DBAA-BFBCA4BD5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83" y="3575250"/>
            <a:ext cx="1798672" cy="2959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73123F-49BA-D988-7E47-56D9435A5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6350" y="1266975"/>
            <a:ext cx="2643534" cy="3063699"/>
          </a:xfrm>
          <a:prstGeom prst="rect">
            <a:avLst/>
          </a:prstGeom>
        </p:spPr>
      </p:pic>
      <p:pic>
        <p:nvPicPr>
          <p:cNvPr id="6" name="Picture 1" descr="Diamagnetismus &#10;alle Materialien &#10;Paramagnetismus &#10;Materialien mit nicht-wechsel- &#10;wirkenden magnetischen &#10;Momenten &#10;Ferro-, Antiferro- und &#10;Ferrimagnetismus &#10;Materialien mit wechselwirken- &#10;den magnetischen Momenten &#10;Isolatoren &#10;quasi-gebundene Elektronen &#10;Larmor- &#10;Diamagnetismus &#10;Langevin- &#10;Paramagnetismus &#10;Ferro-, Antiferro- und &#10;Ferri-magnetismus &#10;kooperativer magne- &#10;tischer Momente &#10;Metalle &#10;quasi-freie Elektronen &#10;Landau- &#10;Diamagnetismus &#10;Pauli- &#10;Paramagnetismus &#10;Bandferro- und &#10;Bandantiferro- &#10;magnetismus ">
            <a:extLst>
              <a:ext uri="{FF2B5EF4-FFF2-40B4-BE49-F238E27FC236}">
                <a16:creationId xmlns:a16="http://schemas.microsoft.com/office/drawing/2014/main" id="{C2D09635-B113-876C-2ADC-20141F52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82" y="4502623"/>
            <a:ext cx="3122044" cy="211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890AE9F-C9F3-9752-4778-3262A213A79B}"/>
              </a:ext>
            </a:extLst>
          </p:cNvPr>
          <p:cNvSpPr/>
          <p:nvPr/>
        </p:nvSpPr>
        <p:spPr>
          <a:xfrm>
            <a:off x="7138650" y="5604379"/>
            <a:ext cx="4615721" cy="1017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502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BC094E-103B-2229-6BDC-A8047FD4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Curie-Gesetz</a:t>
            </a:r>
            <a:endParaRPr lang="en-US" dirty="0"/>
          </a:p>
        </p:txBody>
      </p:sp>
      <p:pic>
        <p:nvPicPr>
          <p:cNvPr id="2" name="Picture 2" descr="Fig. 1">
            <a:extLst>
              <a:ext uri="{FF2B5EF4-FFF2-40B4-BE49-F238E27FC236}">
                <a16:creationId xmlns:a16="http://schemas.microsoft.com/office/drawing/2014/main" id="{24AB7081-4D78-2101-658E-96CD0D796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" r="22070"/>
          <a:stretch/>
        </p:blipFill>
        <p:spPr bwMode="auto">
          <a:xfrm>
            <a:off x="300453" y="3624300"/>
            <a:ext cx="3694006" cy="243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A4EA0B-0767-7DA3-7503-E49FAA246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7" t="33184" r="41583" b="34075"/>
          <a:stretch/>
        </p:blipFill>
        <p:spPr>
          <a:xfrm>
            <a:off x="116668" y="1248133"/>
            <a:ext cx="4809612" cy="1728332"/>
          </a:xfrm>
          <a:prstGeom prst="rect">
            <a:avLst/>
          </a:prstGeom>
        </p:spPr>
      </p:pic>
      <p:pic>
        <p:nvPicPr>
          <p:cNvPr id="5" name="Picture 4" descr="Fig. 2">
            <a:extLst>
              <a:ext uri="{FF2B5EF4-FFF2-40B4-BE49-F238E27FC236}">
                <a16:creationId xmlns:a16="http://schemas.microsoft.com/office/drawing/2014/main" id="{71F8CC6C-2544-94EF-D91E-238431F4E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9" b="50776"/>
          <a:stretch/>
        </p:blipFill>
        <p:spPr bwMode="auto">
          <a:xfrm>
            <a:off x="4898267" y="1335632"/>
            <a:ext cx="3787206" cy="274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3F18-D0E9-03A8-3DFF-2484C343FF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2" t="48148" r="41249" b="21920"/>
          <a:stretch/>
        </p:blipFill>
        <p:spPr>
          <a:xfrm>
            <a:off x="5526833" y="4782053"/>
            <a:ext cx="6364714" cy="1925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B66E91-BDF2-3F14-A4E3-174FB7006AA4}"/>
              </a:ext>
            </a:extLst>
          </p:cNvPr>
          <p:cNvSpPr txBox="1"/>
          <p:nvPr/>
        </p:nvSpPr>
        <p:spPr>
          <a:xfrm>
            <a:off x="5581885" y="4341034"/>
            <a:ext cx="102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Methods</a:t>
            </a:r>
            <a:endParaRPr lang="en-US" u="sng" dirty="0"/>
          </a:p>
        </p:txBody>
      </p:sp>
      <p:pic>
        <p:nvPicPr>
          <p:cNvPr id="8" name="Picture 4" descr="Fig. 2">
            <a:extLst>
              <a:ext uri="{FF2B5EF4-FFF2-40B4-BE49-F238E27FC236}">
                <a16:creationId xmlns:a16="http://schemas.microsoft.com/office/drawing/2014/main" id="{085763DC-EE90-618E-BBDC-D58B8243E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6" r="50589"/>
          <a:stretch/>
        </p:blipFill>
        <p:spPr bwMode="auto">
          <a:xfrm>
            <a:off x="8536184" y="1335632"/>
            <a:ext cx="3636280" cy="26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808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CA0C3D-60A2-E271-A801-2FECCD78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Austausch-Loch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75C38-58B6-FB1D-2AFF-D444C91BF866}"/>
              </a:ext>
            </a:extLst>
          </p:cNvPr>
          <p:cNvSpPr txBox="1"/>
          <p:nvPr/>
        </p:nvSpPr>
        <p:spPr>
          <a:xfrm>
            <a:off x="935831" y="1257985"/>
            <a:ext cx="10141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solidFill>
                  <a:srgbClr val="376093"/>
                </a:solidFill>
                <a:latin typeface="ArialMT"/>
              </a:rPr>
              <a:t>• </a:t>
            </a:r>
            <a:r>
              <a:rPr lang="de-DE" sz="1800" b="1" i="0" u="none" strike="noStrike" baseline="0" dirty="0">
                <a:solidFill>
                  <a:srgbClr val="376093"/>
                </a:solidFill>
                <a:latin typeface="Calibri-Bold"/>
              </a:rPr>
              <a:t>Austausch-Wechselwirkung zwischen freien Elektronen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AE457-347B-77F3-A8C2-CA97593050D1}"/>
              </a:ext>
            </a:extLst>
          </p:cNvPr>
          <p:cNvSpPr txBox="1"/>
          <p:nvPr/>
        </p:nvSpPr>
        <p:spPr>
          <a:xfrm>
            <a:off x="421480" y="1628802"/>
            <a:ext cx="10837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0" i="0" u="none" strike="noStrike" baseline="0" dirty="0">
                <a:latin typeface="Calibri" panose="020F0502020204030204" pitchFamily="34" charset="0"/>
              </a:rPr>
              <a:t>Paarwellenfunktion von </a:t>
            </a:r>
            <a:r>
              <a:rPr lang="de-DE" sz="1800" b="1" i="0" u="none" strike="noStrike" baseline="0" dirty="0">
                <a:latin typeface="Calibri-Bold"/>
              </a:rPr>
              <a:t>zwei Elektronen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mit gleichem Spin </a:t>
            </a:r>
            <a:r>
              <a:rPr lang="de-DE" sz="1800" b="0" i="0" u="none" strike="noStrike" baseline="0" dirty="0">
                <a:latin typeface="Wingdings-Regular"/>
              </a:rPr>
              <a:t>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erfordert antisymmetrische Ortsfunktion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1A9AA-243B-72DC-DD9C-838BF87A2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230714"/>
            <a:ext cx="6796803" cy="643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FC1DB-3AB0-6C3B-0339-6A25C1DC890A}"/>
                  </a:ext>
                </a:extLst>
              </p:cNvPr>
              <p:cNvSpPr txBox="1"/>
              <p:nvPr/>
            </p:nvSpPr>
            <p:spPr>
              <a:xfrm>
                <a:off x="458390" y="3003976"/>
                <a:ext cx="11153775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Wahrscheinlichkeit,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Elektron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 dirty="0">
                    <a:latin typeface="CambriaMath"/>
                  </a:rPr>
                  <a:t>𝑖 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in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Volumenelement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u="none" strike="noStrike" baseline="0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300" b="0" i="1" u="none" strike="noStrike" baseline="0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u="none" strike="noStrike" baseline="0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00" b="0" i="1" u="none" strike="noStrike" baseline="0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300" b="0" i="0" u="none" strike="noStrike" baseline="0" dirty="0">
                    <a:latin typeface="CambriaMath"/>
                  </a:rPr>
                  <a:t> 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und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Elektron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 dirty="0">
                    <a:latin typeface="CambriaMath"/>
                  </a:rPr>
                  <a:t>𝑗 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in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Volumenelement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13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zu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finden</a:t>
                </a:r>
                <a:r>
                  <a:rPr lang="en-US" sz="1800" b="0" i="0" u="none" strike="noStrike" baseline="0" dirty="0">
                    <a:latin typeface="Calibri" panose="020F0502020204030204" pitchFamily="34" charset="0"/>
                  </a:rPr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34FC1DB-3AB0-6C3B-0339-6A25C1DC8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0" y="3003976"/>
                <a:ext cx="11153775" cy="391646"/>
              </a:xfrm>
              <a:prstGeom prst="rect">
                <a:avLst/>
              </a:prstGeom>
              <a:blipFill>
                <a:blip r:embed="rId3"/>
                <a:stretch>
                  <a:fillRect l="-328" t="-1093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7A4A5B95-D46C-7553-9A59-417637ED4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375" y="3566250"/>
            <a:ext cx="4648200" cy="456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3320CE-2C35-0684-F8FC-178E19673A0A}"/>
                  </a:ext>
                </a:extLst>
              </p:cNvPr>
              <p:cNvSpPr txBox="1"/>
              <p:nvPr/>
            </p:nvSpPr>
            <p:spPr>
              <a:xfrm>
                <a:off x="266700" y="4205641"/>
                <a:ext cx="10475118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l-GR" sz="1800" b="0" i="0" u="none" strike="noStrike" baseline="0" dirty="0">
                    <a:latin typeface="Wingdings-Regular"/>
                  </a:rPr>
                  <a:t>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1800" b="0" i="0" u="none" strike="noStrike" baseline="0" dirty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l-GR" sz="1200" b="0" i="1" u="none" strike="noStrike" baseline="0" dirty="0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sz="1200" b="0" i="1" u="none" strike="noStrike" baseline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13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1800" b="0" i="1" u="none" strike="noStrike" baseline="0" dirty="0" smtClean="0">
                        <a:latin typeface="Cambria Math" panose="02040503050406030204" pitchFamily="18" charset="0"/>
                      </a:rPr>
                      <m:t>= 0 </m:t>
                    </m:r>
                  </m:oMath>
                </a14:m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für </a:t>
                </a:r>
                <a:r>
                  <a:rPr lang="de-DE" sz="1800" b="0" i="0" u="none" strike="noStrike" baseline="0" dirty="0">
                    <a:latin typeface="CambriaMath"/>
                  </a:rPr>
                  <a:t>𝐫</a:t>
                </a:r>
                <a:r>
                  <a:rPr lang="de-DE" sz="1200" b="0" i="0" u="none" strike="noStrike" baseline="0" dirty="0">
                    <a:latin typeface="CambriaMath"/>
                  </a:rPr>
                  <a:t>𝒊 </a:t>
                </a:r>
                <a:r>
                  <a:rPr lang="de-DE" sz="1800" b="0" i="0" u="none" strike="noStrike" baseline="0" dirty="0">
                    <a:latin typeface="CambriaMath"/>
                  </a:rPr>
                  <a:t>= 𝐫</a:t>
                </a:r>
                <a:r>
                  <a:rPr lang="de-DE" sz="1200" b="0" i="0" u="none" strike="noStrike" baseline="0" dirty="0">
                    <a:latin typeface="CambriaMath"/>
                  </a:rPr>
                  <a:t>𝑗 </a:t>
                </a:r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: zwei Elektronen mit gleichem Spin können nicht am selben Ort sein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F3320CE-2C35-0684-F8FC-178E19673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4205641"/>
                <a:ext cx="10475118" cy="391646"/>
              </a:xfrm>
              <a:prstGeom prst="rect">
                <a:avLst/>
              </a:prstGeom>
              <a:blipFill>
                <a:blip r:embed="rId5"/>
                <a:stretch>
                  <a:fillRect l="-524" t="-1093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8B693BC-A365-0D22-104D-3E7ADDFA7089}"/>
              </a:ext>
            </a:extLst>
          </p:cNvPr>
          <p:cNvSpPr txBox="1"/>
          <p:nvPr/>
        </p:nvSpPr>
        <p:spPr>
          <a:xfrm>
            <a:off x="266700" y="4749818"/>
            <a:ext cx="9667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latin typeface="Wingdings-Regular"/>
              </a:rPr>
              <a:t>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für ein Spin-</a:t>
            </a:r>
            <a:r>
              <a:rPr lang="de-DE" sz="1800" b="0" i="0" u="none" strike="noStrike" baseline="0" dirty="0">
                <a:latin typeface="CambriaMath"/>
              </a:rPr>
              <a:t>↑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 können andere Spin-</a:t>
            </a:r>
            <a:r>
              <a:rPr lang="de-DE" sz="1800" b="0" i="0" u="none" strike="noStrike" baseline="0" dirty="0">
                <a:latin typeface="CambriaMath"/>
              </a:rPr>
              <a:t>↑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Elektronen wegen reduzierter Dichte Coulomb-Potenzial von Ionenrümpfen nicht effektiv abschirmen </a:t>
            </a:r>
            <a:r>
              <a:rPr lang="de-DE" sz="1800" b="0" i="0" u="none" strike="noStrike" baseline="0" dirty="0">
                <a:latin typeface="Wingdings-Regular"/>
              </a:rPr>
              <a:t>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Erhöhung der Bindungsenergie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1B4A11-9EFF-CDC7-820C-20C09103D374}"/>
                  </a:ext>
                </a:extLst>
              </p:cNvPr>
              <p:cNvSpPr txBox="1"/>
              <p:nvPr/>
            </p:nvSpPr>
            <p:spPr>
              <a:xfrm>
                <a:off x="458390" y="5498752"/>
                <a:ext cx="947618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Wahrscheinlichkeit, ein zweites Spin-</a:t>
                </a:r>
                <a:r>
                  <a:rPr lang="de-DE" sz="1800" b="0" i="0" u="none" strike="noStrike" baseline="0" dirty="0">
                    <a:latin typeface="CambriaMath"/>
                  </a:rPr>
                  <a:t>↑ </a:t>
                </a:r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Elektron in Volumenelement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0" i="1" u="none" strike="noStrike" baseline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1" u="none" strike="noStrike" baseline="0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de-DE" sz="1300" b="0" i="1" u="none" strike="noStrike" baseline="0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de-DE" sz="1800" b="0" i="1" u="none" strike="noStrike" baseline="0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sz="1800" b="0" i="1" u="none" strike="noStrike" baseline="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in Entfernung </a:t>
                </a:r>
                <a:r>
                  <a:rPr lang="de-DE" sz="1800" b="0" i="0" u="none" strike="noStrike" baseline="0" dirty="0">
                    <a:latin typeface="CambriaMath"/>
                  </a:rPr>
                  <a:t>𝑟 = 𝑟</a:t>
                </a:r>
                <a:r>
                  <a:rPr lang="de-DE" sz="1300" b="0" i="0" u="none" strike="noStrike" baseline="0" dirty="0">
                    <a:latin typeface="CambriaMath"/>
                  </a:rPr>
                  <a:t>𝑖 </a:t>
                </a:r>
                <a:r>
                  <a:rPr lang="de-DE" sz="1800" b="0" i="0" u="none" strike="noStrike" baseline="0" dirty="0">
                    <a:latin typeface="CambriaMath"/>
                  </a:rPr>
                  <a:t>− 𝑟</a:t>
                </a:r>
                <a:r>
                  <a:rPr lang="de-DE" sz="1300" b="0" i="0" u="none" strike="noStrike" baseline="0" dirty="0">
                    <a:latin typeface="CambriaMath"/>
                  </a:rPr>
                  <a:t>𝑗 </a:t>
                </a:r>
                <a:r>
                  <a:rPr lang="de-DE" sz="1800" b="0" i="0" u="none" strike="noStrike" baseline="0" dirty="0">
                    <a:latin typeface="Calibri" panose="020F0502020204030204" pitchFamily="34" charset="0"/>
                  </a:rPr>
                  <a:t>von erstem zu </a:t>
                </a:r>
                <a:r>
                  <a:rPr lang="en-US" sz="1800" b="0" i="0" u="none" strike="noStrike" baseline="0" dirty="0" err="1">
                    <a:latin typeface="Calibri" panose="020F0502020204030204" pitchFamily="34" charset="0"/>
                  </a:rPr>
                  <a:t>finden</a:t>
                </a:r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51B4A11-9EFF-CDC7-820C-20C09103D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90" y="5498752"/>
                <a:ext cx="9476185" cy="646331"/>
              </a:xfrm>
              <a:prstGeom prst="rect">
                <a:avLst/>
              </a:prstGeom>
              <a:blipFill>
                <a:blip r:embed="rId6"/>
                <a:stretch>
                  <a:fillRect l="-386" t="-6604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DBDFDECF-459F-9D3F-EADE-F7FC3EB28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446" y="6090222"/>
            <a:ext cx="4649853" cy="647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51812-09AB-39B8-5202-5D12C07154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450" y="4150870"/>
            <a:ext cx="2287550" cy="18442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4FE29C-47A1-6920-6FF8-B99E3BB76202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7530141" y="6139532"/>
            <a:ext cx="1479734" cy="19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815BDC-643E-4F0E-3697-4DB84C6F1F02}"/>
              </a:ext>
            </a:extLst>
          </p:cNvPr>
          <p:cNvSpPr txBox="1"/>
          <p:nvPr/>
        </p:nvSpPr>
        <p:spPr>
          <a:xfrm flipH="1">
            <a:off x="9009875" y="6145083"/>
            <a:ext cx="2038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„k-gemittelt“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9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5FEB5E-124D-5E4A-8830-DDE76F2B9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Austausch-Loch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AF5889-12D2-17E2-EB3A-539D6C0BB714}"/>
              </a:ext>
            </a:extLst>
          </p:cNvPr>
          <p:cNvSpPr txBox="1"/>
          <p:nvPr/>
        </p:nvSpPr>
        <p:spPr>
          <a:xfrm>
            <a:off x="524664" y="1460687"/>
            <a:ext cx="98083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SymbolMT"/>
              </a:rPr>
              <a:t>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effektive Elektronendichte </a:t>
            </a:r>
            <a:r>
              <a:rPr lang="de-DE" sz="1800" b="0" i="0" u="none" strike="noStrike" baseline="0" dirty="0">
                <a:latin typeface="CambriaMath"/>
              </a:rPr>
              <a:t>𝜌(𝑟) = 𝑒𝑃(𝑟)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, die Spin-</a:t>
            </a:r>
            <a:r>
              <a:rPr lang="de-DE" sz="1800" b="0" i="0" u="none" strike="noStrike" baseline="0" dirty="0">
                <a:latin typeface="CambriaMath"/>
              </a:rPr>
              <a:t>↑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Elektronen sehen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DA62EA-9425-2115-B6C8-BEDB67FC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09" y="2052856"/>
            <a:ext cx="10943078" cy="1045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E4F09D-A35C-8E85-ED21-75BCCFCE9002}"/>
              </a:ext>
            </a:extLst>
          </p:cNvPr>
          <p:cNvSpPr txBox="1"/>
          <p:nvPr/>
        </p:nvSpPr>
        <p:spPr>
          <a:xfrm>
            <a:off x="896809" y="3183395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Lösen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 des Integrals </a:t>
            </a:r>
            <a:r>
              <a:rPr lang="en-US" sz="1800" b="0" i="0" u="none" strike="noStrike" baseline="0" dirty="0" err="1">
                <a:latin typeface="Calibri" panose="020F0502020204030204" pitchFamily="34" charset="0"/>
              </a:rPr>
              <a:t>ergibt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81E279-21FA-DBE9-77FE-4AB50AE79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01" y="3562261"/>
            <a:ext cx="4372661" cy="983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3B4B4C-9939-92FD-6246-DB54D425654F}"/>
              </a:ext>
            </a:extLst>
          </p:cNvPr>
          <p:cNvSpPr txBox="1"/>
          <p:nvPr/>
        </p:nvSpPr>
        <p:spPr>
          <a:xfrm>
            <a:off x="678656" y="4546938"/>
            <a:ext cx="8462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Calibri" panose="020F0502020204030204" pitchFamily="34" charset="0"/>
              </a:rPr>
              <a:t>addieren der räumlich homogenen Elektronendichte </a:t>
            </a:r>
            <a:r>
              <a:rPr lang="de-DE" sz="1800" b="0" i="0" u="none" strike="noStrike" baseline="0" dirty="0">
                <a:latin typeface="CambriaMath"/>
              </a:rPr>
              <a:t>𝑒𝑛/2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der Spin-</a:t>
            </a:r>
            <a:r>
              <a:rPr lang="de-DE" sz="1800" b="0" i="0" u="none" strike="noStrike" baseline="0" dirty="0">
                <a:latin typeface="CambriaMath"/>
              </a:rPr>
              <a:t>↓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Elektronen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CB7DF0-B7B2-A1FF-B3CD-4098657CFE80}"/>
              </a:ext>
            </a:extLst>
          </p:cNvPr>
          <p:cNvSpPr txBox="1"/>
          <p:nvPr/>
        </p:nvSpPr>
        <p:spPr>
          <a:xfrm>
            <a:off x="6091237" y="5456526"/>
            <a:ext cx="610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reduzierte Dichte der Spin-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↑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Elektronen in der unmittelbaren Umgebung eines Spin-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mbriaMath"/>
              </a:rPr>
              <a:t>↑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Elektrons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Wingdings-Regular"/>
              </a:rPr>
              <a:t> </a:t>
            </a:r>
            <a:r>
              <a:rPr lang="en-US" sz="2000" b="1" i="1" u="none" strike="noStrike" baseline="0" dirty="0" err="1">
                <a:solidFill>
                  <a:srgbClr val="E56D0A"/>
                </a:solidFill>
                <a:latin typeface="Calibri-BoldItalic"/>
              </a:rPr>
              <a:t>Austauschloch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04EB3E-D8E7-EBE7-05B7-3B831CF45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14" y="5130037"/>
            <a:ext cx="4597571" cy="61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76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E24624-B62E-32B7-E709-A8E3289F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Austausch-Loch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EA4B03-B78D-F16C-FD25-47425AAB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82" y="1400176"/>
            <a:ext cx="51641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F72417-687F-5988-F723-FA11A6436EBD}"/>
              </a:ext>
            </a:extLst>
          </p:cNvPr>
          <p:cNvSpPr txBox="1"/>
          <p:nvPr/>
        </p:nvSpPr>
        <p:spPr>
          <a:xfrm>
            <a:off x="5691187" y="2118679"/>
            <a:ext cx="72151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Aufgrund der Austauschwechselwirkung ist die Elektronendichte der Elektronen mit gleicher Spin-Richtung in unmittelbarer Umgebung reduziert.</a:t>
            </a: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Jedes Elektron bohrt sich sozusagen ein „</a:t>
            </a:r>
            <a:r>
              <a:rPr lang="de-DE" sz="1800" b="1" i="0" u="none" strike="noStrike" baseline="0" dirty="0">
                <a:solidFill>
                  <a:srgbClr val="E56D0A"/>
                </a:solidFill>
                <a:latin typeface="Calibri-Bold"/>
              </a:rPr>
              <a:t>Austauschloch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“ in die Elektronendichte gleicher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Spin-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Richtung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l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Austauschloch ist </a:t>
            </a:r>
            <a:r>
              <a:rPr lang="de-DE" sz="1800" b="1" i="0" u="none" strike="noStrike" baseline="0" dirty="0">
                <a:solidFill>
                  <a:srgbClr val="E56D0A"/>
                </a:solidFill>
                <a:latin typeface="Calibri-Bold"/>
              </a:rPr>
              <a:t>kollektiver Effekt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von allen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Elektronen (Mittelung über gesamte Fermi-Kugel)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0082B-B4B1-89A4-DA2B-A66471F3CCCA}"/>
              </a:ext>
            </a:extLst>
          </p:cNvPr>
          <p:cNvSpPr txBox="1"/>
          <p:nvPr/>
        </p:nvSpPr>
        <p:spPr>
          <a:xfrm>
            <a:off x="6917531" y="5663774"/>
            <a:ext cx="29598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u="none" strike="noStrike" baseline="0" dirty="0" err="1">
                <a:solidFill>
                  <a:srgbClr val="FF0000"/>
                </a:solidFill>
                <a:latin typeface="Calibri-BoldItalic"/>
              </a:rPr>
              <a:t>Welcher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Calibri-BoldItalic"/>
              </a:rPr>
              <a:t> </a:t>
            </a:r>
            <a:r>
              <a:rPr lang="en-US" sz="1800" b="1" i="1" u="none" strike="noStrike" baseline="0" dirty="0" err="1">
                <a:solidFill>
                  <a:srgbClr val="FF0000"/>
                </a:solidFill>
                <a:latin typeface="Calibri-BoldItalic"/>
              </a:rPr>
              <a:t>Beitrag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Calibri-BoldItalic"/>
              </a:rPr>
              <a:t> </a:t>
            </a:r>
            <a:r>
              <a:rPr lang="en-US" sz="1800" b="1" i="1" u="none" strike="noStrike" baseline="0" dirty="0" err="1">
                <a:solidFill>
                  <a:srgbClr val="FF0000"/>
                </a:solidFill>
                <a:latin typeface="Calibri-BoldItalic"/>
              </a:rPr>
              <a:t>dominiert</a:t>
            </a:r>
            <a:r>
              <a:rPr lang="en-US" sz="1800" b="1" i="1" u="none" strike="noStrike" baseline="0" dirty="0">
                <a:solidFill>
                  <a:srgbClr val="FF0000"/>
                </a:solidFill>
                <a:latin typeface="Calibri-BoldItalic"/>
              </a:rPr>
              <a:t>??</a:t>
            </a:r>
            <a:endParaRPr lang="en-US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E2EA87F9-49D4-E003-9970-2CA536D09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5" y="81944"/>
            <a:ext cx="2486007" cy="16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BF6C4-D59F-C76F-81A9-CFC65490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844" y="6515433"/>
            <a:ext cx="2582063" cy="3602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3EF9F-30CA-F0C6-772B-83CD4ED9A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90" y="5892649"/>
            <a:ext cx="249389" cy="303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F1B531-0ED7-C723-79FB-9D884E1510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29" r="23649"/>
          <a:stretch/>
        </p:blipFill>
        <p:spPr>
          <a:xfrm>
            <a:off x="3878901" y="5848440"/>
            <a:ext cx="262862" cy="397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A2C114-96A5-6A02-FDEC-EC94EEC154FA}"/>
              </a:ext>
            </a:extLst>
          </p:cNvPr>
          <p:cNvSpPr txBox="1"/>
          <p:nvPr/>
        </p:nvSpPr>
        <p:spPr>
          <a:xfrm>
            <a:off x="724170" y="5066531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SymbolMT"/>
              </a:rPr>
              <a:t>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energetische Betrachtung: </a:t>
            </a:r>
          </a:p>
          <a:p>
            <a:pPr marL="400050" indent="-400050" algn="l">
              <a:buAutoNum type="romanLcParenBoth"/>
            </a:pPr>
            <a:r>
              <a:rPr lang="de-DE" sz="1800" b="0" i="0" u="none" strike="noStrike" baseline="0" dirty="0">
                <a:latin typeface="Calibri" panose="020F0502020204030204" pitchFamily="34" charset="0"/>
              </a:rPr>
              <a:t>Absenkung der Coulomb-Energie durch reduzierte Abschirmung</a:t>
            </a:r>
          </a:p>
          <a:p>
            <a:pPr algn="l"/>
            <a:endParaRPr lang="de-DE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(ii) Erhöhung der kinetischen Energie durch Lokalisierung im Austauschlock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1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DD716D-9ED4-1D26-C33F-6E94582F1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Stoner </a:t>
            </a:r>
            <a:r>
              <a:rPr lang="en-US" dirty="0" err="1"/>
              <a:t>Kriterium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DCBD9-FFAD-A70B-7E9A-093193C59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305" y="1295356"/>
            <a:ext cx="1839048" cy="17707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255E4E-9C37-4C48-F72D-9B3454CD2F04}"/>
              </a:ext>
            </a:extLst>
          </p:cNvPr>
          <p:cNvSpPr txBox="1"/>
          <p:nvPr/>
        </p:nvSpPr>
        <p:spPr>
          <a:xfrm>
            <a:off x="6881973" y="3566457"/>
            <a:ext cx="5319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b="0" i="0" u="none" strike="noStrike" baseline="0" dirty="0">
                <a:latin typeface="CambriaMath"/>
              </a:rPr>
              <a:t>𝑈 =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charakteristische Energie, die wir aufgrund der Austauschkopplung für ein Elektronenpaar mit</a:t>
            </a:r>
          </a:p>
          <a:p>
            <a:pPr algn="l"/>
            <a:r>
              <a:rPr lang="de-DE" sz="1800" b="0" i="0" u="none" strike="noStrike" baseline="0" dirty="0">
                <a:latin typeface="Calibri" panose="020F0502020204030204" pitchFamily="34" charset="0"/>
              </a:rPr>
              <a:t>parallelem Spin gewinnen (z.B. dadurch, das diese Elektronen nicht am selben Platz sein dürfen)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A5FAF-F606-9A51-98C8-4A8E510E2C63}"/>
              </a:ext>
            </a:extLst>
          </p:cNvPr>
          <p:cNvSpPr txBox="1"/>
          <p:nvPr/>
        </p:nvSpPr>
        <p:spPr>
          <a:xfrm>
            <a:off x="440531" y="1421429"/>
            <a:ext cx="61007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b="0" i="0" u="none" strike="noStrike" baseline="0" dirty="0">
                <a:latin typeface="Calibri" panose="020F0502020204030204" pitchFamily="34" charset="0"/>
              </a:rPr>
              <a:t>einfaches Modell zur Diskussion der Entstehung einer endlichen Magnetisierung in einem freien Elektronengas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latin typeface="Wingdings-Regular"/>
              </a:rPr>
              <a:t>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Austausch führt zu Änderung der Energie der Spin-</a:t>
            </a:r>
            <a:r>
              <a:rPr lang="de-DE" sz="1800" b="0" i="0" u="none" strike="noStrike" baseline="0" dirty="0">
                <a:latin typeface="CambriaMath"/>
              </a:rPr>
              <a:t>↑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und Spin-</a:t>
            </a:r>
            <a:r>
              <a:rPr lang="de-DE" sz="1800" b="0" i="0" u="none" strike="noStrike" baseline="0" dirty="0">
                <a:latin typeface="CambriaMath"/>
              </a:rPr>
              <a:t>↓ </a:t>
            </a:r>
            <a:r>
              <a:rPr lang="de-DE" sz="1800" b="0" i="0" u="none" strike="noStrike" baseline="0" dirty="0">
                <a:latin typeface="Calibri" panose="020F0502020204030204" pitchFamily="34" charset="0"/>
              </a:rPr>
              <a:t>Elektronen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ACC641-43D2-9FD3-02A4-383626C4A0CB}"/>
                  </a:ext>
                </a:extLst>
              </p:cNvPr>
              <p:cNvSpPr txBox="1"/>
              <p:nvPr/>
            </p:nvSpPr>
            <p:spPr>
              <a:xfrm>
                <a:off x="440531" y="2942053"/>
                <a:ext cx="610076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1800" b="1" i="0" u="none" strike="noStrike" baseline="0" dirty="0">
                    <a:solidFill>
                      <a:srgbClr val="FF0000"/>
                    </a:solidFill>
                    <a:latin typeface="Calibri-Bold"/>
                  </a:rPr>
                  <a:t>Unter welchen Bedingungen erhalten wir ein Minimum der Gesamtenergie für Spin-Polarisation </a:t>
                </a:r>
                <a14:m>
                  <m:oMath xmlns:m="http://schemas.openxmlformats.org/officeDocument/2006/math">
                    <m:r>
                      <a:rPr lang="de-DE" sz="1800" b="0" i="1" u="none" strike="noStrike" baseline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de-DE" sz="1800" b="0" i="1" u="none" strike="noStrike" baseline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=(</m:t>
                    </m:r>
                    <m:sSub>
                      <m:sSubPr>
                        <m:ctrlP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↑</m:t>
                        </m:r>
                      </m:sub>
                    </m:sSub>
                    <m:r>
                      <a:rPr lang="de-DE" sz="1800" b="0" i="1" u="none" strike="noStrike" baseline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800" b="0" i="1" u="none" strike="noStrike" baseline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sub>
                    </m:sSub>
                    <m:r>
                      <a:rPr lang="de-DE" sz="1800" b="0" i="1" u="none" strike="noStrike" baseline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r>
                      <a:rPr lang="de-DE" sz="1800" b="0" i="1" u="none" strike="noStrike" baseline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sz="1800" b="0" i="1" u="none" strike="noStrike" baseline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≠ </m:t>
                    </m:r>
                    <m:r>
                      <a:rPr lang="en-US" sz="1800" b="0" i="1" u="none" strike="noStrike" baseline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0" i="1" u="none" strike="noStrike" baseline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1" i="0" u="none" strike="noStrike" baseline="0" dirty="0">
                    <a:solidFill>
                      <a:srgbClr val="FF0000"/>
                    </a:solidFill>
                    <a:latin typeface="Calibri-Bold"/>
                  </a:rPr>
                  <a:t>?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ACC641-43D2-9FD3-02A4-383626C4A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531" y="2942053"/>
                <a:ext cx="6100762" cy="646331"/>
              </a:xfrm>
              <a:prstGeom prst="rect">
                <a:avLst/>
              </a:prstGeom>
              <a:blipFill>
                <a:blip r:embed="rId3"/>
                <a:stretch>
                  <a:fillRect l="-79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3010ED8-82A0-4F55-FB84-A438F1DA72B5}"/>
              </a:ext>
            </a:extLst>
          </p:cNvPr>
          <p:cNvSpPr txBox="1"/>
          <p:nvPr/>
        </p:nvSpPr>
        <p:spPr>
          <a:xfrm>
            <a:off x="323849" y="5625106"/>
            <a:ext cx="11191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 err="1">
                <a:latin typeface="MinionPro-Regular"/>
              </a:rPr>
              <a:t>Ist</a:t>
            </a:r>
            <a:r>
              <a:rPr lang="en-US" sz="1800" b="0" i="0" u="none" strike="noStrike" baseline="0" dirty="0">
                <a:latin typeface="MinionPro-Regular"/>
              </a:rPr>
              <a:t> die Stoner-</a:t>
            </a:r>
            <a:r>
              <a:rPr lang="en-US" sz="1800" b="0" i="0" u="none" strike="noStrike" baseline="0" dirty="0" err="1">
                <a:latin typeface="MinionPro-Regular"/>
              </a:rPr>
              <a:t>Bedingung</a:t>
            </a:r>
            <a:r>
              <a:rPr lang="en-US" dirty="0">
                <a:latin typeface="MinionPro-Regular"/>
              </a:rPr>
              <a:t> </a:t>
            </a:r>
            <a:r>
              <a:rPr lang="de-DE" sz="1800" b="0" i="0" u="none" strike="noStrike" baseline="0" dirty="0">
                <a:latin typeface="MinionPro-Regular"/>
              </a:rPr>
              <a:t>erfüllt, ist es für das Elektronengas vorteilhaft, seine </a:t>
            </a:r>
            <a:r>
              <a:rPr lang="de-DE" sz="1800" b="1" i="0" u="none" strike="noStrike" baseline="0" dirty="0">
                <a:latin typeface="MinionPro-Regular"/>
              </a:rPr>
              <a:t>Spins parallel auszurichten</a:t>
            </a:r>
            <a:r>
              <a:rPr lang="de-DE" sz="1800" b="0" i="0" u="none" strike="noStrike" baseline="0" dirty="0">
                <a:latin typeface="MinionPro-Regular"/>
              </a:rPr>
              <a:t>, da die damit verbundene Erhöhung der kinetischen Energiedichte durch die Absenkung der potenziellen </a:t>
            </a:r>
            <a:r>
              <a:rPr lang="en-US" sz="1800" b="0" i="0" u="none" strike="noStrike" baseline="0" dirty="0" err="1">
                <a:latin typeface="MinionPro-Regular"/>
              </a:rPr>
              <a:t>Energiedichte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überkompensiert</a:t>
            </a:r>
            <a:r>
              <a:rPr lang="en-US" sz="1800" b="0" i="0" u="none" strike="noStrike" baseline="0" dirty="0">
                <a:latin typeface="MinionPro-Regular"/>
              </a:rPr>
              <a:t> </a:t>
            </a:r>
            <a:r>
              <a:rPr lang="en-US" sz="1800" b="0" i="0" u="none" strike="noStrike" baseline="0" dirty="0" err="1">
                <a:latin typeface="MinionPro-Regular"/>
              </a:rPr>
              <a:t>wird</a:t>
            </a:r>
            <a:r>
              <a:rPr lang="en-US" sz="1800" b="0" i="0" u="none" strike="noStrike" baseline="0" dirty="0">
                <a:latin typeface="MinionPro-Regular"/>
              </a:rPr>
              <a:t>.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D375B-2FB6-2747-6CD9-56D1566360DD}"/>
              </a:ext>
            </a:extLst>
          </p:cNvPr>
          <p:cNvSpPr txBox="1"/>
          <p:nvPr/>
        </p:nvSpPr>
        <p:spPr>
          <a:xfrm>
            <a:off x="524664" y="379818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u="none" strike="noStrike" baseline="0" dirty="0">
                <a:latin typeface="MinionPro-SemiboldIt"/>
              </a:rPr>
              <a:t>Stoner-</a:t>
            </a:r>
            <a:r>
              <a:rPr lang="en-US" sz="1800" b="1" i="0" u="none" strike="noStrike" baseline="0" dirty="0" err="1">
                <a:latin typeface="MinionPro-SemiboldIt"/>
              </a:rPr>
              <a:t>Kriterium</a:t>
            </a:r>
            <a:endParaRPr lang="en-US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BE3ED6-54F2-D1BD-0E0B-0012CB4C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192" y="4314285"/>
            <a:ext cx="2305372" cy="90500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10C0051-8295-5860-25C5-98CE3E70C13C}"/>
              </a:ext>
            </a:extLst>
          </p:cNvPr>
          <p:cNvCxnSpPr>
            <a:endCxn id="18" idx="3"/>
          </p:cNvCxnSpPr>
          <p:nvPr/>
        </p:nvCxnSpPr>
        <p:spPr>
          <a:xfrm flipV="1">
            <a:off x="2763039" y="3982849"/>
            <a:ext cx="3862387" cy="4747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17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Q_Presentation_Template_16_9.potx" id="{BB782F5F-BB01-414E-8427-AEB577D3775E}" vid="{4F00B428-522E-41FF-8F92-F565E780600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SDQ_Presentation_Template_16_9</Template>
  <TotalTime>0</TotalTime>
  <Words>818</Words>
  <Application>Microsoft Office PowerPoint</Application>
  <PresentationFormat>Widescreen</PresentationFormat>
  <Paragraphs>134</Paragraphs>
  <Slides>23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ArialMT</vt:lpstr>
      <vt:lpstr>Calibri-Bold</vt:lpstr>
      <vt:lpstr>Calibri-BoldItalic</vt:lpstr>
      <vt:lpstr>CambriaMath</vt:lpstr>
      <vt:lpstr>MinionPro-Regular</vt:lpstr>
      <vt:lpstr>MinionPro-SemiboldIt</vt:lpstr>
      <vt:lpstr>SymbolMT</vt:lpstr>
      <vt:lpstr>Wingdings-Regular</vt:lpstr>
      <vt:lpstr>Arial</vt:lpstr>
      <vt:lpstr>Calibri</vt:lpstr>
      <vt:lpstr>Calibri Light</vt:lpstr>
      <vt:lpstr>Cambria Math</vt:lpstr>
      <vt:lpstr>Office</vt:lpstr>
      <vt:lpstr>Moderne Experimentalphysik III Experimentelle Festkörperphysik</vt:lpstr>
      <vt:lpstr>Wiederholung</vt:lpstr>
      <vt:lpstr>Lernziele</vt:lpstr>
      <vt:lpstr>Kooperativer Magnetismus</vt:lpstr>
      <vt:lpstr>Curie-Gesetz</vt:lpstr>
      <vt:lpstr>Das Austausch-Loch</vt:lpstr>
      <vt:lpstr>Das Austausch-Loch</vt:lpstr>
      <vt:lpstr>Das Austausch-Loch</vt:lpstr>
      <vt:lpstr>Stoner Kriterium</vt:lpstr>
      <vt:lpstr>Kooperativer Magnetismus</vt:lpstr>
      <vt:lpstr>Kooperativer Magnetismus</vt:lpstr>
      <vt:lpstr>Magnetische Ordnungphänomene</vt:lpstr>
      <vt:lpstr>Magnetische Ordnungphänomene</vt:lpstr>
      <vt:lpstr>Ferromagnetismus</vt:lpstr>
      <vt:lpstr>Ferromagnetismus</vt:lpstr>
      <vt:lpstr>Ferromagnetismus</vt:lpstr>
      <vt:lpstr>Ferromagnetismus</vt:lpstr>
      <vt:lpstr>Magnetische Ordnung</vt:lpstr>
      <vt:lpstr>Magnetische Ordnung</vt:lpstr>
      <vt:lpstr>Bandferromagnetismus</vt:lpstr>
      <vt:lpstr>Magnetismus</vt:lpstr>
      <vt:lpstr>Zugabe</vt:lpstr>
      <vt:lpstr>Kooperativer Magnetismus</vt:lpstr>
    </vt:vector>
  </TitlesOfParts>
  <Company>KIT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Ferrero, Julian (PHI)</dc:creator>
  <cp:lastModifiedBy>Philip Willke</cp:lastModifiedBy>
  <cp:revision>313</cp:revision>
  <dcterms:created xsi:type="dcterms:W3CDTF">2020-08-17T14:27:14Z</dcterms:created>
  <dcterms:modified xsi:type="dcterms:W3CDTF">2024-06-22T19:56:59Z</dcterms:modified>
</cp:coreProperties>
</file>