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</p:sldIdLst>
  <p:sldSz cy="6858000" cx="12192000"/>
  <p:notesSz cx="6858000" cy="9144000"/>
  <p:embeddedFontLst>
    <p:embeddedFont>
      <p:font typeface="Merriweather Sans"/>
      <p:regular r:id="rId28"/>
      <p:bold r:id="rId29"/>
      <p:italic r:id="rId30"/>
      <p:boldItalic r:id="rId3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font" Target="fonts/MerriweatherSans-regular.fntdata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MerriweatherSans-bold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MerriweatherSans-boldItalic.fntdata"/><Relationship Id="rId30" Type="http://schemas.openxmlformats.org/officeDocument/2006/relationships/font" Target="fonts/MerriweatherSans-italic.fnt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" name="Google Shape;291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1" name="Google Shape;311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 type="title">
  <p:cSld name="TITLE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" name="Google Shape;17;p2"/>
          <p:cNvSpPr txBox="1"/>
          <p:nvPr>
            <p:ph type="ctrTitle"/>
          </p:nvPr>
        </p:nvSpPr>
        <p:spPr>
          <a:xfrm>
            <a:off x="1097280" y="758952"/>
            <a:ext cx="10058400" cy="35661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0"/>
              <a:buFont typeface="Calibri"/>
              <a:buNone/>
              <a:defRPr sz="8000">
                <a:solidFill>
                  <a:srgbClr val="26262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2"/>
          <p:cNvSpPr txBox="1"/>
          <p:nvPr>
            <p:ph idx="1" type="subTitle"/>
          </p:nvPr>
        </p:nvSpPr>
        <p:spPr>
          <a:xfrm>
            <a:off x="1100051" y="4455620"/>
            <a:ext cx="10058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 sz="2400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9" name="Google Shape;19;p2"/>
          <p:cNvSpPr txBox="1"/>
          <p:nvPr>
            <p:ph idx="10" type="dt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"/>
          <p:cNvSpPr txBox="1"/>
          <p:nvPr>
            <p:ph idx="11" type="ftr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2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22" name="Google Shape;22;p2"/>
          <p:cNvCxnSpPr/>
          <p:nvPr/>
        </p:nvCxnSpPr>
        <p:spPr>
          <a:xfrm>
            <a:off x="1207658" y="4343400"/>
            <a:ext cx="9875520" cy="0"/>
          </a:xfrm>
          <a:prstGeom prst="straightConnector1">
            <a:avLst/>
          </a:prstGeom>
          <a:noFill/>
          <a:ln cap="flat" cmpd="sng" w="9525">
            <a:solidFill>
              <a:srgbClr val="7F7F7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1"/>
          <p:cNvSpPr txBox="1"/>
          <p:nvPr>
            <p:ph type="title"/>
          </p:nvPr>
        </p:nvSpPr>
        <p:spPr>
          <a:xfrm>
            <a:off x="1097280" y="269978"/>
            <a:ext cx="10058400" cy="65273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11"/>
          <p:cNvSpPr txBox="1"/>
          <p:nvPr>
            <p:ph idx="1" type="body"/>
          </p:nvPr>
        </p:nvSpPr>
        <p:spPr>
          <a:xfrm rot="5400000">
            <a:off x="3757340" y="-1529246"/>
            <a:ext cx="4738280" cy="1005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45700" spcFirstLastPara="1" rIns="45700" wrap="square" tIns="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86" name="Google Shape;86;p11"/>
          <p:cNvSpPr txBox="1"/>
          <p:nvPr>
            <p:ph idx="10" type="dt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11"/>
          <p:cNvSpPr txBox="1"/>
          <p:nvPr>
            <p:ph idx="11" type="ftr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11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showMasterSp="0" type="vertTitleAndTx">
  <p:cSld name="VERTICAL_TITLE_AND_VERTICAL_TEXT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2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12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12"/>
          <p:cNvSpPr txBox="1"/>
          <p:nvPr>
            <p:ph type="title"/>
          </p:nvPr>
        </p:nvSpPr>
        <p:spPr>
          <a:xfrm rot="5400000">
            <a:off x="7160640" y="1979039"/>
            <a:ext cx="5757421" cy="2628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12"/>
          <p:cNvSpPr txBox="1"/>
          <p:nvPr>
            <p:ph idx="1" type="body"/>
          </p:nvPr>
        </p:nvSpPr>
        <p:spPr>
          <a:xfrm rot="5400000">
            <a:off x="1826639" y="-573661"/>
            <a:ext cx="5757422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45700" spcFirstLastPara="1" rIns="45700" wrap="square" tIns="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94" name="Google Shape;94;p12"/>
          <p:cNvSpPr txBox="1"/>
          <p:nvPr>
            <p:ph idx="10" type="dt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12"/>
          <p:cNvSpPr txBox="1"/>
          <p:nvPr>
            <p:ph idx="11" type="ftr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12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"/>
          <p:cNvSpPr txBox="1"/>
          <p:nvPr>
            <p:ph type="title"/>
          </p:nvPr>
        </p:nvSpPr>
        <p:spPr>
          <a:xfrm>
            <a:off x="1097280" y="269978"/>
            <a:ext cx="10058400" cy="65273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3"/>
          <p:cNvSpPr txBox="1"/>
          <p:nvPr>
            <p:ph idx="1" type="body"/>
          </p:nvPr>
        </p:nvSpPr>
        <p:spPr>
          <a:xfrm>
            <a:off x="1097280" y="1130814"/>
            <a:ext cx="10058400" cy="4738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3556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Font typeface="Arial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26" name="Google Shape;26;p3"/>
          <p:cNvSpPr txBox="1"/>
          <p:nvPr>
            <p:ph idx="10" type="dt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3"/>
          <p:cNvSpPr txBox="1"/>
          <p:nvPr>
            <p:ph idx="11" type="ftr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3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showMasterSp="0" type="secHead">
  <p:cSld name="SECTION_HEADER">
    <p:bg>
      <p:bgPr>
        <a:solidFill>
          <a:schemeClr val="lt1"/>
        </a:solidFill>
      </p:bgPr>
    </p:bg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" name="Google Shape;31;p4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" name="Google Shape;32;p4"/>
          <p:cNvSpPr txBox="1"/>
          <p:nvPr>
            <p:ph type="title"/>
          </p:nvPr>
        </p:nvSpPr>
        <p:spPr>
          <a:xfrm>
            <a:off x="1097280" y="758952"/>
            <a:ext cx="10058400" cy="35661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0"/>
              <a:buFont typeface="Calibri"/>
              <a:buNone/>
              <a:defRPr b="0" sz="8000">
                <a:solidFill>
                  <a:srgbClr val="26262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4"/>
          <p:cNvSpPr txBox="1"/>
          <p:nvPr>
            <p:ph idx="1" type="body"/>
          </p:nvPr>
        </p:nvSpPr>
        <p:spPr>
          <a:xfrm>
            <a:off x="1097280" y="4453128"/>
            <a:ext cx="10058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 sz="2400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4" name="Google Shape;34;p4"/>
          <p:cNvSpPr txBox="1"/>
          <p:nvPr>
            <p:ph idx="10" type="dt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4"/>
          <p:cNvSpPr txBox="1"/>
          <p:nvPr>
            <p:ph idx="11" type="ftr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4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37" name="Google Shape;37;p4"/>
          <p:cNvCxnSpPr/>
          <p:nvPr/>
        </p:nvCxnSpPr>
        <p:spPr>
          <a:xfrm>
            <a:off x="1207658" y="4343400"/>
            <a:ext cx="9875520" cy="0"/>
          </a:xfrm>
          <a:prstGeom prst="straightConnector1">
            <a:avLst/>
          </a:prstGeom>
          <a:noFill/>
          <a:ln cap="flat" cmpd="sng" w="9525">
            <a:solidFill>
              <a:srgbClr val="7F7F7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"/>
          <p:cNvSpPr txBox="1"/>
          <p:nvPr>
            <p:ph type="title"/>
          </p:nvPr>
        </p:nvSpPr>
        <p:spPr>
          <a:xfrm>
            <a:off x="1066800" y="-625747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5"/>
          <p:cNvSpPr txBox="1"/>
          <p:nvPr>
            <p:ph idx="1" type="body"/>
          </p:nvPr>
        </p:nvSpPr>
        <p:spPr>
          <a:xfrm>
            <a:off x="1097279" y="1845734"/>
            <a:ext cx="4937760" cy="40233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41" name="Google Shape;41;p5"/>
          <p:cNvSpPr txBox="1"/>
          <p:nvPr>
            <p:ph idx="2" type="body"/>
          </p:nvPr>
        </p:nvSpPr>
        <p:spPr>
          <a:xfrm>
            <a:off x="6217920" y="1845735"/>
            <a:ext cx="4937760" cy="40233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42" name="Google Shape;42;p5"/>
          <p:cNvSpPr txBox="1"/>
          <p:nvPr>
            <p:ph idx="10" type="dt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5"/>
          <p:cNvSpPr txBox="1"/>
          <p:nvPr>
            <p:ph idx="11" type="ftr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5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6"/>
          <p:cNvSpPr txBox="1"/>
          <p:nvPr>
            <p:ph type="title"/>
          </p:nvPr>
        </p:nvSpPr>
        <p:spPr>
          <a:xfrm>
            <a:off x="1097280" y="286603"/>
            <a:ext cx="10058400" cy="61086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6"/>
          <p:cNvSpPr txBox="1"/>
          <p:nvPr>
            <p:ph idx="1" type="body"/>
          </p:nvPr>
        </p:nvSpPr>
        <p:spPr>
          <a:xfrm>
            <a:off x="1097280" y="1846052"/>
            <a:ext cx="4937760" cy="73628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b="0" sz="2000" cap="none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48" name="Google Shape;48;p6"/>
          <p:cNvSpPr txBox="1"/>
          <p:nvPr>
            <p:ph idx="2" type="body"/>
          </p:nvPr>
        </p:nvSpPr>
        <p:spPr>
          <a:xfrm>
            <a:off x="1097280" y="2582334"/>
            <a:ext cx="4937760" cy="33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49" name="Google Shape;49;p6"/>
          <p:cNvSpPr txBox="1"/>
          <p:nvPr>
            <p:ph idx="3" type="body"/>
          </p:nvPr>
        </p:nvSpPr>
        <p:spPr>
          <a:xfrm>
            <a:off x="6217920" y="1846052"/>
            <a:ext cx="4937760" cy="73628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b="0" sz="2000" cap="none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50" name="Google Shape;50;p6"/>
          <p:cNvSpPr txBox="1"/>
          <p:nvPr>
            <p:ph idx="4" type="body"/>
          </p:nvPr>
        </p:nvSpPr>
        <p:spPr>
          <a:xfrm>
            <a:off x="6217920" y="2582334"/>
            <a:ext cx="4937760" cy="33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51" name="Google Shape;51;p6"/>
          <p:cNvSpPr txBox="1"/>
          <p:nvPr>
            <p:ph idx="10" type="dt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6"/>
          <p:cNvSpPr txBox="1"/>
          <p:nvPr>
            <p:ph idx="11" type="ftr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6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7"/>
          <p:cNvSpPr txBox="1"/>
          <p:nvPr>
            <p:ph type="title"/>
          </p:nvPr>
        </p:nvSpPr>
        <p:spPr>
          <a:xfrm>
            <a:off x="1097280" y="269978"/>
            <a:ext cx="10058400" cy="65273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7"/>
          <p:cNvSpPr txBox="1"/>
          <p:nvPr>
            <p:ph idx="10" type="dt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7"/>
          <p:cNvSpPr txBox="1"/>
          <p:nvPr>
            <p:ph idx="11" type="ftr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7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showMasterSp="0" type="blank">
  <p:cSld name="BLANK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8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" name="Google Shape;61;p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" name="Google Shape;62;p8"/>
          <p:cNvSpPr txBox="1"/>
          <p:nvPr>
            <p:ph idx="10" type="dt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8"/>
          <p:cNvSpPr txBox="1"/>
          <p:nvPr>
            <p:ph idx="11" type="ftr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8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showMasterSp="0" type="objTx">
  <p:cSld name="OBJECT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9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p9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p9"/>
          <p:cNvSpPr txBox="1"/>
          <p:nvPr>
            <p:ph type="title"/>
          </p:nvPr>
        </p:nvSpPr>
        <p:spPr>
          <a:xfrm>
            <a:off x="457200" y="594359"/>
            <a:ext cx="320040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/>
              <a:buNone/>
              <a:defRPr b="0" sz="36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9"/>
          <p:cNvSpPr txBox="1"/>
          <p:nvPr>
            <p:ph idx="1" type="body"/>
          </p:nvPr>
        </p:nvSpPr>
        <p:spPr>
          <a:xfrm>
            <a:off x="4800600" y="731520"/>
            <a:ext cx="6492240" cy="525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70" name="Google Shape;70;p9"/>
          <p:cNvSpPr txBox="1"/>
          <p:nvPr>
            <p:ph idx="2" type="body"/>
          </p:nvPr>
        </p:nvSpPr>
        <p:spPr>
          <a:xfrm>
            <a:off x="457200" y="2926080"/>
            <a:ext cx="3200400" cy="33791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FFFFFF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71" name="Google Shape;71;p9"/>
          <p:cNvSpPr txBox="1"/>
          <p:nvPr>
            <p:ph idx="10" type="dt"/>
          </p:nvPr>
        </p:nvSpPr>
        <p:spPr>
          <a:xfrm>
            <a:off x="465512" y="6459785"/>
            <a:ext cx="26185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9"/>
          <p:cNvSpPr txBox="1"/>
          <p:nvPr>
            <p:ph idx="11" type="ftr"/>
          </p:nvPr>
        </p:nvSpPr>
        <p:spPr>
          <a:xfrm>
            <a:off x="4800600" y="6459785"/>
            <a:ext cx="4648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9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showMasterSp="0" type="picTx">
  <p:cSld name="PICTURE_WITH_CAPTION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0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p10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" name="Google Shape;77;p10"/>
          <p:cNvSpPr txBox="1"/>
          <p:nvPr>
            <p:ph type="title"/>
          </p:nvPr>
        </p:nvSpPr>
        <p:spPr>
          <a:xfrm>
            <a:off x="1097280" y="5074920"/>
            <a:ext cx="10113264" cy="82296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/>
              <a:buNone/>
              <a:defRPr b="0" sz="36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0"/>
          <p:cNvSpPr/>
          <p:nvPr>
            <p:ph idx="2" type="pic"/>
          </p:nvPr>
        </p:nvSpPr>
        <p:spPr>
          <a:xfrm>
            <a:off x="15" y="0"/>
            <a:ext cx="12191985" cy="4915076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457200" spcFirstLastPara="1" rIns="0" wrap="square" tIns="4572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libri"/>
              <a:buNone/>
              <a:defRPr b="0" i="0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alibri"/>
              <a:buNone/>
              <a:defRPr b="0" i="0" sz="2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b="0" i="0" sz="20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b="0" i="0" sz="20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b="0" i="0" sz="20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b="0" i="0" sz="20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b="0" i="0" sz="20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2000"/>
              <a:buFont typeface="Calibri"/>
              <a:buNone/>
              <a:defRPr b="0" i="0" sz="20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" name="Google Shape;79;p10"/>
          <p:cNvSpPr txBox="1"/>
          <p:nvPr>
            <p:ph idx="1" type="body"/>
          </p:nvPr>
        </p:nvSpPr>
        <p:spPr>
          <a:xfrm>
            <a:off x="1097280" y="5907023"/>
            <a:ext cx="10113264" cy="5943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FFFFFF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80" name="Google Shape;80;p10"/>
          <p:cNvSpPr txBox="1"/>
          <p:nvPr>
            <p:ph idx="10" type="dt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10"/>
          <p:cNvSpPr txBox="1"/>
          <p:nvPr>
            <p:ph idx="11" type="ftr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0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" name="Google Shape;7;p1"/>
          <p:cNvSpPr/>
          <p:nvPr/>
        </p:nvSpPr>
        <p:spPr>
          <a:xfrm>
            <a:off x="0" y="6334316"/>
            <a:ext cx="12192000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" name="Google Shape;8;p1"/>
          <p:cNvSpPr txBox="1"/>
          <p:nvPr>
            <p:ph type="title"/>
          </p:nvPr>
        </p:nvSpPr>
        <p:spPr>
          <a:xfrm>
            <a:off x="1097280" y="269978"/>
            <a:ext cx="10058400" cy="65273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  <a:defRPr b="0" i="0" sz="48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9" name="Google Shape;9;p1"/>
          <p:cNvSpPr txBox="1"/>
          <p:nvPr>
            <p:ph idx="1" type="body"/>
          </p:nvPr>
        </p:nvSpPr>
        <p:spPr>
          <a:xfrm>
            <a:off x="1097280" y="1130814"/>
            <a:ext cx="10058400" cy="4738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35560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 "/>
              <a:defRPr b="0" i="0" sz="20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  <a:defRPr b="0" i="0" sz="18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75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0" type="dt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" name="Google Shape;11;p1"/>
          <p:cNvSpPr txBox="1"/>
          <p:nvPr>
            <p:ph idx="11" type="ftr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13" name="Google Shape;13;p1"/>
          <p:cNvCxnSpPr/>
          <p:nvPr/>
        </p:nvCxnSpPr>
        <p:spPr>
          <a:xfrm>
            <a:off x="1193532" y="939823"/>
            <a:ext cx="9966960" cy="0"/>
          </a:xfrm>
          <a:prstGeom prst="straightConnector1">
            <a:avLst/>
          </a:prstGeom>
          <a:noFill/>
          <a:ln cap="flat" cmpd="sng" w="9525">
            <a:solidFill>
              <a:srgbClr val="7F7F7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jpg"/><Relationship Id="rId4" Type="http://schemas.openxmlformats.org/officeDocument/2006/relationships/image" Target="../media/image14.jpg"/><Relationship Id="rId5" Type="http://schemas.openxmlformats.org/officeDocument/2006/relationships/image" Target="../media/image13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4.jpg"/><Relationship Id="rId4" Type="http://schemas.openxmlformats.org/officeDocument/2006/relationships/image" Target="../media/image25.jpg"/><Relationship Id="rId5" Type="http://schemas.openxmlformats.org/officeDocument/2006/relationships/image" Target="../media/image19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7.jpg"/><Relationship Id="rId4" Type="http://schemas.openxmlformats.org/officeDocument/2006/relationships/image" Target="../media/image20.jpg"/><Relationship Id="rId5" Type="http://schemas.openxmlformats.org/officeDocument/2006/relationships/image" Target="../media/image32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9.jpg"/><Relationship Id="rId4" Type="http://schemas.openxmlformats.org/officeDocument/2006/relationships/image" Target="../media/image31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5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6.png"/><Relationship Id="rId4" Type="http://schemas.openxmlformats.org/officeDocument/2006/relationships/image" Target="../media/image2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1.jpg"/><Relationship Id="rId4" Type="http://schemas.openxmlformats.org/officeDocument/2006/relationships/image" Target="../media/image26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8.jpg"/><Relationship Id="rId4" Type="http://schemas.openxmlformats.org/officeDocument/2006/relationships/image" Target="../media/image30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8.jpg"/><Relationship Id="rId4" Type="http://schemas.openxmlformats.org/officeDocument/2006/relationships/image" Target="../media/image33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4.jpg"/><Relationship Id="rId4" Type="http://schemas.openxmlformats.org/officeDocument/2006/relationships/image" Target="../media/image35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jpg"/><Relationship Id="rId4" Type="http://schemas.openxmlformats.org/officeDocument/2006/relationships/image" Target="../media/image6.jpg"/><Relationship Id="rId5" Type="http://schemas.openxmlformats.org/officeDocument/2006/relationships/image" Target="../media/image3.jpg"/><Relationship Id="rId6" Type="http://schemas.openxmlformats.org/officeDocument/2006/relationships/image" Target="../media/image9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jpg"/><Relationship Id="rId4" Type="http://schemas.openxmlformats.org/officeDocument/2006/relationships/image" Target="../media/image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jp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3"/>
          <p:cNvSpPr txBox="1"/>
          <p:nvPr>
            <p:ph type="ctrTitle"/>
          </p:nvPr>
        </p:nvSpPr>
        <p:spPr>
          <a:xfrm>
            <a:off x="1097279" y="758952"/>
            <a:ext cx="10472679" cy="35661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0"/>
              <a:buFont typeface="Calibri"/>
              <a:buNone/>
            </a:pPr>
            <a:r>
              <a:rPr lang="en-GB"/>
              <a:t>Nanoimprint Lithography</a:t>
            </a:r>
            <a:endParaRPr/>
          </a:p>
        </p:txBody>
      </p:sp>
      <p:sp>
        <p:nvSpPr>
          <p:cNvPr id="102" name="Google Shape;102;p13"/>
          <p:cNvSpPr txBox="1"/>
          <p:nvPr>
            <p:ph idx="1" type="subTitle"/>
          </p:nvPr>
        </p:nvSpPr>
        <p:spPr>
          <a:xfrm>
            <a:off x="1100051" y="4455620"/>
            <a:ext cx="10058400" cy="18518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GB"/>
              <a:t>LAB COURSE PRESENTATION</a:t>
            </a:r>
            <a:endParaRPr/>
          </a:p>
          <a:p>
            <a:pPr indent="0" lvl="0" marL="0" rtl="0" algn="l">
              <a:lnSpc>
                <a:spcPct val="80000"/>
              </a:lnSpc>
              <a:spcBef>
                <a:spcPts val="1400"/>
              </a:spcBef>
              <a:spcAft>
                <a:spcPts val="0"/>
              </a:spcAft>
              <a:buSzPts val="2400"/>
              <a:buNone/>
            </a:pPr>
            <a:r>
              <a:rPr lang="en-GB"/>
              <a:t>PRESENTED BY:				  PRESENTED TO:</a:t>
            </a:r>
            <a:endParaRPr/>
          </a:p>
          <a:p>
            <a:pPr indent="0" lvl="0" marL="0" rtl="0" algn="l">
              <a:lnSpc>
                <a:spcPct val="80000"/>
              </a:lnSpc>
              <a:spcBef>
                <a:spcPts val="1400"/>
              </a:spcBef>
              <a:spcAft>
                <a:spcPts val="0"/>
              </a:spcAft>
              <a:buSzPts val="2400"/>
              <a:buNone/>
            </a:pPr>
            <a:r>
              <a:rPr lang="en-GB"/>
              <a:t>AVISHEK SARBAJNA (2325748)		  QIAOSHUANG ZHANG</a:t>
            </a:r>
            <a:endParaRPr/>
          </a:p>
          <a:p>
            <a:pPr indent="0" lvl="0" marL="0" rtl="0" algn="l">
              <a:lnSpc>
                <a:spcPct val="80000"/>
              </a:lnSpc>
              <a:spcBef>
                <a:spcPts val="1400"/>
              </a:spcBef>
              <a:spcAft>
                <a:spcPts val="0"/>
              </a:spcAft>
              <a:buSzPts val="2400"/>
              <a:buNone/>
            </a:pPr>
            <a:r>
              <a:rPr lang="en-GB"/>
              <a:t>HEND KHOLEIF (2328656)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2"/>
          <p:cNvSpPr txBox="1"/>
          <p:nvPr>
            <p:ph type="title"/>
          </p:nvPr>
        </p:nvSpPr>
        <p:spPr>
          <a:xfrm>
            <a:off x="1097280" y="269978"/>
            <a:ext cx="10058400" cy="65273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320"/>
              <a:buFont typeface="Calibri"/>
              <a:buNone/>
            </a:pPr>
            <a:r>
              <a:rPr lang="en-GB" sz="4320"/>
              <a:t>Steps 3 &amp; 4: PDMS deposition on master</a:t>
            </a:r>
            <a:endParaRPr/>
          </a:p>
        </p:txBody>
      </p:sp>
      <p:sp>
        <p:nvSpPr>
          <p:cNvPr id="185" name="Google Shape;185;p22"/>
          <p:cNvSpPr txBox="1"/>
          <p:nvPr>
            <p:ph idx="1" type="body"/>
          </p:nvPr>
        </p:nvSpPr>
        <p:spPr>
          <a:xfrm>
            <a:off x="1097280" y="1130814"/>
            <a:ext cx="10058400" cy="4738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-442913" lvl="0" marL="442913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en-GB"/>
              <a:t>PDMS is poured onto the masters to be replicated using an Aluminium mold and thermal resistant tape, so that it can be shaped by the master.</a:t>
            </a:r>
            <a:endParaRPr/>
          </a:p>
          <a:p>
            <a:pPr indent="-442913" lvl="0" marL="442913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en-GB"/>
              <a:t>The PDMS + master is cured on a hotplate for 25 min. </a:t>
            </a:r>
            <a:endParaRPr/>
          </a:p>
          <a:p>
            <a:pPr indent="-442913" lvl="0" marL="442913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en-GB"/>
              <a:t>After cooling down, PDMS is carefully peeled from the substrates, by removing tape and cutting the hardened PDMS out of the cast. </a:t>
            </a:r>
            <a:endParaRPr/>
          </a:p>
          <a:p>
            <a:pPr indent="-315913" lvl="0" marL="442913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Font typeface="Arial"/>
              <a:buNone/>
            </a:pPr>
            <a:r>
              <a:t/>
            </a:r>
            <a:endParaRPr/>
          </a:p>
          <a:p>
            <a:pPr indent="-315913" lvl="0" marL="442913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descr="A picture containing indoor, sitting, white, small&#10;&#10;Description automatically generated" id="186" name="Google Shape;186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8904" y="3181880"/>
            <a:ext cx="3856650" cy="289248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indoor, table, sitting, food&#10;&#10;Description automatically generated" id="187" name="Google Shape;187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73745" y="3181880"/>
            <a:ext cx="3856651" cy="289248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indoor, table, sitting, white&#10;&#10;Description automatically generated" id="188" name="Google Shape;188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111412" y="3181880"/>
            <a:ext cx="3856651" cy="28924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3"/>
          <p:cNvSpPr txBox="1"/>
          <p:nvPr>
            <p:ph type="title"/>
          </p:nvPr>
        </p:nvSpPr>
        <p:spPr>
          <a:xfrm>
            <a:off x="1097280" y="269978"/>
            <a:ext cx="10058400" cy="65273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320"/>
              <a:buFont typeface="Calibri"/>
              <a:buNone/>
            </a:pPr>
            <a:r>
              <a:rPr lang="en-GB" sz="4320"/>
              <a:t>Step 5: Substrate Preparation</a:t>
            </a:r>
            <a:endParaRPr/>
          </a:p>
        </p:txBody>
      </p:sp>
      <p:sp>
        <p:nvSpPr>
          <p:cNvPr id="194" name="Google Shape;194;p23"/>
          <p:cNvSpPr txBox="1"/>
          <p:nvPr>
            <p:ph idx="1" type="body"/>
          </p:nvPr>
        </p:nvSpPr>
        <p:spPr>
          <a:xfrm>
            <a:off x="1097280" y="1130814"/>
            <a:ext cx="10058400" cy="4738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-442913" lvl="0" marL="442913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en-GB"/>
              <a:t>Glass substrates are cleaned in acetone and isopropanol each for 5 min.</a:t>
            </a:r>
            <a:endParaRPr/>
          </a:p>
          <a:p>
            <a:pPr indent="-442913" lvl="0" marL="442913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en-GB"/>
              <a:t>Then, they are placed in oxygen plasma for 4 min. </a:t>
            </a:r>
            <a:endParaRPr/>
          </a:p>
          <a:p>
            <a:pPr indent="-315913" lvl="0" marL="442913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Font typeface="Arial"/>
              <a:buNone/>
            </a:pPr>
            <a:r>
              <a:t/>
            </a:r>
            <a:endParaRPr/>
          </a:p>
          <a:p>
            <a:pPr indent="-315913" lvl="0" marL="442913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descr="A toaster oven sitting on top of a stove&#10;&#10;Description automatically generated" id="195" name="Google Shape;195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2676" y="2465147"/>
            <a:ext cx="4998720" cy="37490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machine&#10;&#10;Description automatically generated" id="196" name="Google Shape;196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56959" y="2465146"/>
            <a:ext cx="4998721" cy="37490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4"/>
          <p:cNvSpPr txBox="1"/>
          <p:nvPr>
            <p:ph type="title"/>
          </p:nvPr>
        </p:nvSpPr>
        <p:spPr>
          <a:xfrm>
            <a:off x="1097280" y="269978"/>
            <a:ext cx="10058400" cy="65273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320"/>
              <a:buFont typeface="Calibri"/>
              <a:buNone/>
            </a:pPr>
            <a:r>
              <a:rPr lang="en-GB" sz="4320"/>
              <a:t>Step 6: Spin-Coating Ormostamp</a:t>
            </a:r>
            <a:endParaRPr sz="4320"/>
          </a:p>
        </p:txBody>
      </p:sp>
      <p:sp>
        <p:nvSpPr>
          <p:cNvPr id="202" name="Google Shape;202;p24"/>
          <p:cNvSpPr txBox="1"/>
          <p:nvPr>
            <p:ph idx="1" type="body"/>
          </p:nvPr>
        </p:nvSpPr>
        <p:spPr>
          <a:xfrm>
            <a:off x="1097280" y="1130814"/>
            <a:ext cx="10058400" cy="4738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-442913" lvl="0" marL="442913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en-GB"/>
              <a:t>Ormostamp is inserted into a pipette.</a:t>
            </a:r>
            <a:endParaRPr/>
          </a:p>
          <a:p>
            <a:pPr indent="-442913" lvl="0" marL="442913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en-GB"/>
              <a:t>It is spin-coated onto the clean glass slide. (800 rpm for 15 sec, 2500 rpm for 30 sec)</a:t>
            </a:r>
            <a:endParaRPr/>
          </a:p>
          <a:p>
            <a:pPr indent="-442913" lvl="0" marL="442913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en-GB"/>
              <a:t>The slide is soft-baked at 80 °C on a hot plate. </a:t>
            </a:r>
            <a:endParaRPr/>
          </a:p>
          <a:p>
            <a:pPr indent="-315913" lvl="0" marL="442913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Font typeface="Arial"/>
              <a:buNone/>
            </a:pPr>
            <a:r>
              <a:t/>
            </a:r>
            <a:endParaRPr/>
          </a:p>
          <a:p>
            <a:pPr indent="-315913" lvl="0" marL="442913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descr="A close up of a computer&#10;&#10;Description automatically generated" id="203" name="Google Shape;203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54342" y="3069769"/>
            <a:ext cx="3665044" cy="27487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indoor, person, man, table&#10;&#10;Description automatically generated" id="204" name="Google Shape;204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0827" y="3069767"/>
            <a:ext cx="3665045" cy="274878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indoor, sitting, table, small&#10;&#10;Description automatically generated" id="205" name="Google Shape;205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217585" y="3069767"/>
            <a:ext cx="3665044" cy="27487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5"/>
          <p:cNvSpPr txBox="1"/>
          <p:nvPr>
            <p:ph type="title"/>
          </p:nvPr>
        </p:nvSpPr>
        <p:spPr>
          <a:xfrm>
            <a:off x="1097279" y="286603"/>
            <a:ext cx="10584647" cy="70230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320"/>
              <a:buFont typeface="Calibri"/>
              <a:buNone/>
            </a:pPr>
            <a:r>
              <a:rPr lang="en-GB" sz="4320"/>
              <a:t>Step 7 &amp; 8 &amp; 9: Placing stamp onto Substrate</a:t>
            </a:r>
            <a:endParaRPr/>
          </a:p>
        </p:txBody>
      </p:sp>
      <p:sp>
        <p:nvSpPr>
          <p:cNvPr id="211" name="Google Shape;211;p25"/>
          <p:cNvSpPr txBox="1"/>
          <p:nvPr>
            <p:ph idx="1" type="body"/>
          </p:nvPr>
        </p:nvSpPr>
        <p:spPr>
          <a:xfrm>
            <a:off x="1097280" y="1130814"/>
            <a:ext cx="10058400" cy="4738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-442913" lvl="0" marL="442913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en-GB"/>
              <a:t>PDMS is then carefully placed into Ormostamp, ensuring no air bubbles trapped in between. </a:t>
            </a:r>
            <a:endParaRPr/>
          </a:p>
          <a:p>
            <a:pPr indent="-442913" lvl="0" marL="442913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en-GB"/>
              <a:t>The PDMS and substrate together are exposed to UV light for 4 min.</a:t>
            </a:r>
            <a:endParaRPr/>
          </a:p>
          <a:p>
            <a:pPr indent="-442913" lvl="0" marL="442913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en-GB"/>
              <a:t>PDMS and substrate are heated (post-exposure bake (PEB)) at 100 °C for 10 min. </a:t>
            </a:r>
            <a:endParaRPr/>
          </a:p>
          <a:p>
            <a:pPr indent="-315913" lvl="0" marL="442913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Font typeface="Arial"/>
              <a:buNone/>
            </a:pPr>
            <a:r>
              <a:t/>
            </a:r>
            <a:endParaRPr/>
          </a:p>
          <a:p>
            <a:pPr indent="-315913" lvl="0" marL="442913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descr="A close up of a sink&#10;&#10;Description automatically generated" id="212" name="Google Shape;212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40771" y="2957940"/>
            <a:ext cx="3881534" cy="29111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indoor, oven, cabinet, sitting&#10;&#10;Description automatically generated" id="213" name="Google Shape;213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976" y="2957941"/>
            <a:ext cx="3881534" cy="29111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indoor, sitting, table, video&#10;&#10;Description automatically generated" id="214" name="Google Shape;214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197566" y="2957940"/>
            <a:ext cx="3881534" cy="2911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6"/>
          <p:cNvSpPr txBox="1"/>
          <p:nvPr>
            <p:ph type="title"/>
          </p:nvPr>
        </p:nvSpPr>
        <p:spPr>
          <a:xfrm>
            <a:off x="1097280" y="269978"/>
            <a:ext cx="10058400" cy="65273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320"/>
              <a:buFont typeface="Calibri"/>
              <a:buNone/>
            </a:pPr>
            <a:r>
              <a:rPr lang="en-GB" sz="4320"/>
              <a:t>Step 10: Removing PDMS Stamps</a:t>
            </a:r>
            <a:endParaRPr/>
          </a:p>
        </p:txBody>
      </p:sp>
      <p:sp>
        <p:nvSpPr>
          <p:cNvPr id="220" name="Google Shape;220;p26"/>
          <p:cNvSpPr txBox="1"/>
          <p:nvPr>
            <p:ph idx="1" type="body"/>
          </p:nvPr>
        </p:nvSpPr>
        <p:spPr>
          <a:xfrm>
            <a:off x="1097280" y="1130814"/>
            <a:ext cx="10058400" cy="4738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-442913" lvl="0" marL="442913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en-GB"/>
              <a:t>Cool back to room temperature, PDMS stamps are carefully peeled from the hardened Ormostamp. </a:t>
            </a:r>
            <a:endParaRPr/>
          </a:p>
          <a:p>
            <a:pPr indent="-442913" lvl="0" marL="442913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en-GB"/>
              <a:t>Observe under the SEM microscope and compare with the original stamp.</a:t>
            </a:r>
            <a:endParaRPr/>
          </a:p>
          <a:p>
            <a:pPr indent="-315913" lvl="0" marL="442913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descr="A picture containing indoor, table, sitting, computer&#10;&#10;Description automatically generated" id="221" name="Google Shape;221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69549" y="2502937"/>
            <a:ext cx="4886131" cy="366459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indoor, computer, electronics, keyboard&#10;&#10;Description automatically generated" id="222" name="Google Shape;222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36320" y="2502937"/>
            <a:ext cx="4886131" cy="36645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7"/>
          <p:cNvSpPr txBox="1"/>
          <p:nvPr>
            <p:ph type="title"/>
          </p:nvPr>
        </p:nvSpPr>
        <p:spPr>
          <a:xfrm>
            <a:off x="1097280" y="758952"/>
            <a:ext cx="10058400" cy="35661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0"/>
              <a:buFont typeface="Calibri"/>
              <a:buNone/>
            </a:pPr>
            <a:r>
              <a:rPr lang="en-GB"/>
              <a:t>Theory of SEM</a:t>
            </a:r>
            <a:endParaRPr/>
          </a:p>
        </p:txBody>
      </p:sp>
      <p:sp>
        <p:nvSpPr>
          <p:cNvPr id="228" name="Google Shape;228;p27"/>
          <p:cNvSpPr txBox="1"/>
          <p:nvPr>
            <p:ph idx="1" type="body"/>
          </p:nvPr>
        </p:nvSpPr>
        <p:spPr>
          <a:xfrm>
            <a:off x="1097280" y="4453128"/>
            <a:ext cx="10058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8"/>
          <p:cNvSpPr/>
          <p:nvPr/>
        </p:nvSpPr>
        <p:spPr>
          <a:xfrm>
            <a:off x="0" y="0"/>
            <a:ext cx="12186316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28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p28"/>
          <p:cNvSpPr txBox="1"/>
          <p:nvPr>
            <p:ph type="title"/>
          </p:nvPr>
        </p:nvSpPr>
        <p:spPr>
          <a:xfrm>
            <a:off x="251927" y="516835"/>
            <a:ext cx="3724136" cy="136794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/>
              <a:buNone/>
            </a:pPr>
            <a:r>
              <a:rPr lang="en-GB" sz="3600">
                <a:solidFill>
                  <a:srgbClr val="FFFFFF"/>
                </a:solidFill>
              </a:rPr>
              <a:t>Scanning Electron   Microscope</a:t>
            </a:r>
            <a:endParaRPr/>
          </a:p>
        </p:txBody>
      </p:sp>
      <p:sp>
        <p:nvSpPr>
          <p:cNvPr id="236" name="Google Shape;236;p28"/>
          <p:cNvSpPr txBox="1"/>
          <p:nvPr>
            <p:ph idx="1" type="body"/>
          </p:nvPr>
        </p:nvSpPr>
        <p:spPr>
          <a:xfrm>
            <a:off x="64008" y="1884784"/>
            <a:ext cx="3912055" cy="19316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2" marL="475487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t/>
            </a:r>
            <a:endParaRPr sz="1500">
              <a:solidFill>
                <a:srgbClr val="FFFFFF"/>
              </a:solidFill>
            </a:endParaRPr>
          </a:p>
          <a:p>
            <a:pPr indent="0" lvl="2" marL="475487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</a:pPr>
            <a:r>
              <a:rPr lang="en-GB" sz="1600">
                <a:solidFill>
                  <a:srgbClr val="FFFFFF"/>
                </a:solidFill>
              </a:rPr>
              <a:t>A </a:t>
            </a:r>
            <a:r>
              <a:rPr b="1" lang="en-GB" sz="1600">
                <a:solidFill>
                  <a:srgbClr val="FFFFFF"/>
                </a:solidFill>
              </a:rPr>
              <a:t>scanning electron microscope</a:t>
            </a:r>
            <a:r>
              <a:rPr lang="en-GB" sz="1600">
                <a:solidFill>
                  <a:srgbClr val="FFFFFF"/>
                </a:solidFill>
              </a:rPr>
              <a:t> (</a:t>
            </a:r>
            <a:r>
              <a:rPr b="1" lang="en-GB" sz="1600">
                <a:solidFill>
                  <a:srgbClr val="FFFFFF"/>
                </a:solidFill>
              </a:rPr>
              <a:t>SEM</a:t>
            </a:r>
            <a:r>
              <a:rPr lang="en-GB" sz="1600">
                <a:solidFill>
                  <a:srgbClr val="FFFFFF"/>
                </a:solidFill>
              </a:rPr>
              <a:t>) scans a focused </a:t>
            </a:r>
            <a:r>
              <a:rPr b="1" lang="en-GB" sz="1600">
                <a:solidFill>
                  <a:srgbClr val="FFFFFF"/>
                </a:solidFill>
              </a:rPr>
              <a:t>electron</a:t>
            </a:r>
            <a:r>
              <a:rPr lang="en-GB" sz="1600">
                <a:solidFill>
                  <a:srgbClr val="FFFFFF"/>
                </a:solidFill>
              </a:rPr>
              <a:t> beam over a surface to create an image.</a:t>
            </a:r>
            <a:endParaRPr/>
          </a:p>
        </p:txBody>
      </p:sp>
      <p:sp>
        <p:nvSpPr>
          <p:cNvPr id="237" name="Google Shape;237;p2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Image result for sem microscope" id="238" name="Google Shape;238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73300" y="516835"/>
            <a:ext cx="6187522" cy="6187522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28"/>
          <p:cNvSpPr/>
          <p:nvPr/>
        </p:nvSpPr>
        <p:spPr>
          <a:xfrm>
            <a:off x="6093157" y="939551"/>
            <a:ext cx="1172547" cy="423529"/>
          </a:xfrm>
          <a:prstGeom prst="rect">
            <a:avLst/>
          </a:prstGeom>
          <a:noFill/>
          <a:ln cap="flat" cmpd="sng" w="28575">
            <a:solidFill>
              <a:schemeClr val="accent1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28"/>
          <p:cNvSpPr/>
          <p:nvPr/>
        </p:nvSpPr>
        <p:spPr>
          <a:xfrm>
            <a:off x="5379165" y="3214396"/>
            <a:ext cx="1328258" cy="317241"/>
          </a:xfrm>
          <a:prstGeom prst="rect">
            <a:avLst/>
          </a:prstGeom>
          <a:noFill/>
          <a:ln cap="flat" cmpd="sng" w="28575">
            <a:solidFill>
              <a:schemeClr val="accent1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p28"/>
          <p:cNvSpPr/>
          <p:nvPr/>
        </p:nvSpPr>
        <p:spPr>
          <a:xfrm>
            <a:off x="5167671" y="3731231"/>
            <a:ext cx="1328258" cy="476875"/>
          </a:xfrm>
          <a:prstGeom prst="rect">
            <a:avLst/>
          </a:prstGeom>
          <a:noFill/>
          <a:ln cap="flat" cmpd="sng" w="28575">
            <a:solidFill>
              <a:schemeClr val="accent1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p28"/>
          <p:cNvSpPr/>
          <p:nvPr/>
        </p:nvSpPr>
        <p:spPr>
          <a:xfrm>
            <a:off x="9826757" y="4245428"/>
            <a:ext cx="1328258" cy="476875"/>
          </a:xfrm>
          <a:prstGeom prst="rect">
            <a:avLst/>
          </a:prstGeom>
          <a:noFill/>
          <a:ln cap="flat" cmpd="sng" w="28575">
            <a:solidFill>
              <a:schemeClr val="accent1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p28"/>
          <p:cNvSpPr txBox="1"/>
          <p:nvPr/>
        </p:nvSpPr>
        <p:spPr>
          <a:xfrm>
            <a:off x="10596693" y="4920423"/>
            <a:ext cx="1328258" cy="923330"/>
          </a:xfrm>
          <a:prstGeom prst="rect">
            <a:avLst/>
          </a:prstGeom>
          <a:noFill/>
          <a:ln cap="flat" cmpd="sng" w="28575">
            <a:solidFill>
              <a:schemeClr val="accent1"/>
            </a:solidFill>
            <a:prstDash val="dashDot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Everhart-Thornley Detector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9"/>
          <p:cNvSpPr/>
          <p:nvPr/>
        </p:nvSpPr>
        <p:spPr>
          <a:xfrm>
            <a:off x="0" y="0"/>
            <a:ext cx="12186316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p29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p29"/>
          <p:cNvSpPr txBox="1"/>
          <p:nvPr>
            <p:ph type="title"/>
          </p:nvPr>
        </p:nvSpPr>
        <p:spPr>
          <a:xfrm>
            <a:off x="509632" y="519675"/>
            <a:ext cx="2646036" cy="97606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/>
              <a:buNone/>
            </a:pPr>
            <a:r>
              <a:rPr lang="en-GB" sz="3600">
                <a:solidFill>
                  <a:srgbClr val="FFFFFF"/>
                </a:solidFill>
              </a:rPr>
              <a:t>SEM Features</a:t>
            </a:r>
            <a:endParaRPr/>
          </a:p>
        </p:txBody>
      </p:sp>
      <p:sp>
        <p:nvSpPr>
          <p:cNvPr id="251" name="Google Shape;251;p29"/>
          <p:cNvSpPr txBox="1"/>
          <p:nvPr>
            <p:ph idx="1" type="body"/>
          </p:nvPr>
        </p:nvSpPr>
        <p:spPr>
          <a:xfrm>
            <a:off x="148445" y="1603861"/>
            <a:ext cx="3774346" cy="42464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-442913" lvl="0" marL="442913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b="1" lang="en-GB" sz="1600">
                <a:solidFill>
                  <a:srgbClr val="FFFFFF"/>
                </a:solidFill>
              </a:rPr>
              <a:t>RESOLUTION:</a:t>
            </a:r>
            <a:r>
              <a:rPr lang="en-GB" sz="1600">
                <a:solidFill>
                  <a:srgbClr val="FFFFFF"/>
                </a:solidFill>
              </a:rPr>
              <a:t> Improves when the beam waist size decreases. </a:t>
            </a:r>
            <a:endParaRPr/>
          </a:p>
          <a:p>
            <a:pPr indent="-442913" lvl="0" marL="442913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lang="en-GB" sz="1600">
                <a:solidFill>
                  <a:srgbClr val="FFFFFF"/>
                </a:solidFill>
              </a:rPr>
              <a:t>- Improves by decreasing the working distance.</a:t>
            </a:r>
            <a:endParaRPr/>
          </a:p>
          <a:p>
            <a:pPr indent="-442913" lvl="0" marL="442913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lang="en-GB" sz="1600">
                <a:solidFill>
                  <a:srgbClr val="FFFFFF"/>
                </a:solidFill>
              </a:rPr>
              <a:t>- Improves by decreasing final aperture size.</a:t>
            </a:r>
            <a:endParaRPr/>
          </a:p>
          <a:p>
            <a:pPr indent="-442913" lvl="0" marL="442913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lang="en-GB" sz="1600">
                <a:solidFill>
                  <a:srgbClr val="FFFFFF"/>
                </a:solidFill>
              </a:rPr>
              <a:t>Improves by increasing acceleration voltage.</a:t>
            </a:r>
            <a:endParaRPr/>
          </a:p>
          <a:p>
            <a:pPr indent="-442913" lvl="0" marL="442913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b="1" lang="en-GB" sz="1600">
                <a:solidFill>
                  <a:srgbClr val="FFFFFF"/>
                </a:solidFill>
              </a:rPr>
              <a:t>DEPTH OF FOCUS: </a:t>
            </a:r>
            <a:r>
              <a:rPr lang="en-GB" sz="1600">
                <a:solidFill>
                  <a:srgbClr val="FFFFFF"/>
                </a:solidFill>
              </a:rPr>
              <a:t>The region where the beam size remains small, giving good resolution. A large depth of focus is more suitable for samples with large height or large step size.</a:t>
            </a:r>
            <a:endParaRPr/>
          </a:p>
          <a:p>
            <a:pPr indent="-442913" lvl="0" marL="442913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lang="en-GB" sz="1600">
                <a:solidFill>
                  <a:srgbClr val="FFFFFF"/>
                </a:solidFill>
              </a:rPr>
              <a:t>- Increases by increasing the working distance.</a:t>
            </a:r>
            <a:endParaRPr/>
          </a:p>
          <a:p>
            <a:pPr indent="-442913" lvl="0" marL="442913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lang="en-GB" sz="1600">
                <a:solidFill>
                  <a:srgbClr val="FFFFFF"/>
                </a:solidFill>
              </a:rPr>
              <a:t>Increases by decreasing the final aperture size.</a:t>
            </a:r>
            <a:endParaRPr/>
          </a:p>
        </p:txBody>
      </p:sp>
      <p:sp>
        <p:nvSpPr>
          <p:cNvPr id="252" name="Google Shape;252;p29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53" name="Google Shape;253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68416" y="779071"/>
            <a:ext cx="4672416" cy="342686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depth of focus microscope aperture" id="254" name="Google Shape;254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34518" y="3429000"/>
            <a:ext cx="4219769" cy="3361644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29"/>
          <p:cNvSpPr txBox="1"/>
          <p:nvPr/>
        </p:nvSpPr>
        <p:spPr>
          <a:xfrm>
            <a:off x="5122561" y="290051"/>
            <a:ext cx="2748391" cy="369332"/>
          </a:xfrm>
          <a:prstGeom prst="rect">
            <a:avLst/>
          </a:prstGeom>
          <a:noFill/>
          <a:ln cap="flat" cmpd="sng" w="28575">
            <a:solidFill>
              <a:schemeClr val="accent1"/>
            </a:solidFill>
            <a:prstDash val="dashDot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Effect of working distance</a:t>
            </a:r>
            <a:endParaRPr/>
          </a:p>
        </p:txBody>
      </p:sp>
      <p:sp>
        <p:nvSpPr>
          <p:cNvPr id="256" name="Google Shape;256;p29"/>
          <p:cNvSpPr txBox="1"/>
          <p:nvPr/>
        </p:nvSpPr>
        <p:spPr>
          <a:xfrm>
            <a:off x="8300112" y="2911620"/>
            <a:ext cx="2748391" cy="369332"/>
          </a:xfrm>
          <a:prstGeom prst="rect">
            <a:avLst/>
          </a:prstGeom>
          <a:noFill/>
          <a:ln cap="flat" cmpd="sng" w="28575">
            <a:solidFill>
              <a:schemeClr val="accent1"/>
            </a:solidFill>
            <a:prstDash val="dashDot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Effect of final aperture size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0"/>
          <p:cNvSpPr txBox="1"/>
          <p:nvPr>
            <p:ph type="title"/>
          </p:nvPr>
        </p:nvSpPr>
        <p:spPr>
          <a:xfrm>
            <a:off x="1097280" y="758952"/>
            <a:ext cx="10058400" cy="35661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0"/>
              <a:buFont typeface="Calibri"/>
              <a:buNone/>
            </a:pPr>
            <a:r>
              <a:rPr lang="en-GB"/>
              <a:t>Results and Conclusion</a:t>
            </a:r>
            <a:endParaRPr/>
          </a:p>
        </p:txBody>
      </p:sp>
      <p:sp>
        <p:nvSpPr>
          <p:cNvPr id="262" name="Google Shape;262;p30"/>
          <p:cNvSpPr txBox="1"/>
          <p:nvPr>
            <p:ph idx="1" type="body"/>
          </p:nvPr>
        </p:nvSpPr>
        <p:spPr>
          <a:xfrm>
            <a:off x="1097280" y="4453128"/>
            <a:ext cx="10058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1"/>
          <p:cNvSpPr txBox="1"/>
          <p:nvPr>
            <p:ph type="title"/>
          </p:nvPr>
        </p:nvSpPr>
        <p:spPr>
          <a:xfrm>
            <a:off x="331969" y="269978"/>
            <a:ext cx="10823711" cy="65273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320"/>
              <a:buFont typeface="Calibri"/>
              <a:buNone/>
            </a:pPr>
            <a:r>
              <a:rPr lang="en-GB" sz="4320"/>
              <a:t>Results</a:t>
            </a:r>
            <a:endParaRPr sz="4320"/>
          </a:p>
        </p:txBody>
      </p:sp>
      <p:pic>
        <p:nvPicPr>
          <p:cNvPr descr="A picture containing black, white, sitting, holding&#10;&#10;Description automatically generated" id="268" name="Google Shape;268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46381" y="1528087"/>
            <a:ext cx="5846524" cy="438489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9" name="Google Shape;269;p31"/>
          <p:cNvCxnSpPr/>
          <p:nvPr/>
        </p:nvCxnSpPr>
        <p:spPr>
          <a:xfrm>
            <a:off x="8935615" y="2117851"/>
            <a:ext cx="83975" cy="933259"/>
          </a:xfrm>
          <a:prstGeom prst="straightConnector1">
            <a:avLst/>
          </a:prstGeom>
          <a:noFill/>
          <a:ln cap="flat" cmpd="sng" w="12700">
            <a:solidFill>
              <a:srgbClr val="03FF00"/>
            </a:solidFill>
            <a:prstDash val="solid"/>
            <a:round/>
            <a:headEnd len="med" w="med" type="triangle"/>
            <a:tailEnd len="med" w="med" type="triangle"/>
          </a:ln>
        </p:spPr>
      </p:cxnSp>
      <p:sp>
        <p:nvSpPr>
          <p:cNvPr id="270" name="Google Shape;270;p31"/>
          <p:cNvSpPr txBox="1"/>
          <p:nvPr/>
        </p:nvSpPr>
        <p:spPr>
          <a:xfrm>
            <a:off x="9004277" y="2393202"/>
            <a:ext cx="1287625" cy="3825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rgbClr val="03FF00"/>
                </a:solidFill>
                <a:latin typeface="Calibri"/>
                <a:ea typeface="Calibri"/>
                <a:cs typeface="Calibri"/>
                <a:sym typeface="Calibri"/>
              </a:rPr>
              <a:t>11.42 um</a:t>
            </a:r>
            <a:endParaRPr/>
          </a:p>
        </p:txBody>
      </p:sp>
      <p:pic>
        <p:nvPicPr>
          <p:cNvPr descr="A picture containing red, white&#10;&#10;Description automatically generated" id="271" name="Google Shape;271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8435" y="1528087"/>
            <a:ext cx="5134934" cy="38018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2" name="Google Shape;272;p31"/>
          <p:cNvCxnSpPr/>
          <p:nvPr/>
        </p:nvCxnSpPr>
        <p:spPr>
          <a:xfrm>
            <a:off x="2242458" y="1906555"/>
            <a:ext cx="0" cy="213728"/>
          </a:xfrm>
          <a:prstGeom prst="straightConnector1">
            <a:avLst/>
          </a:prstGeom>
          <a:noFill/>
          <a:ln cap="flat" cmpd="sng" w="12700">
            <a:solidFill>
              <a:srgbClr val="03FF00"/>
            </a:solidFill>
            <a:prstDash val="solid"/>
            <a:round/>
            <a:headEnd len="med" w="med" type="triangle"/>
            <a:tailEnd len="med" w="med" type="triangle"/>
          </a:ln>
        </p:spPr>
      </p:cxnSp>
      <p:sp>
        <p:nvSpPr>
          <p:cNvPr id="273" name="Google Shape;273;p31"/>
          <p:cNvSpPr txBox="1"/>
          <p:nvPr/>
        </p:nvSpPr>
        <p:spPr>
          <a:xfrm>
            <a:off x="2351314" y="1822141"/>
            <a:ext cx="1287625" cy="3825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rgbClr val="03FF00"/>
                </a:solidFill>
                <a:latin typeface="Calibri"/>
                <a:ea typeface="Calibri"/>
                <a:cs typeface="Calibri"/>
                <a:sym typeface="Calibri"/>
              </a:rPr>
              <a:t>11.87 um</a:t>
            </a:r>
            <a:endParaRPr/>
          </a:p>
        </p:txBody>
      </p:sp>
      <p:sp>
        <p:nvSpPr>
          <p:cNvPr id="274" name="Google Shape;274;p31"/>
          <p:cNvSpPr txBox="1"/>
          <p:nvPr/>
        </p:nvSpPr>
        <p:spPr>
          <a:xfrm>
            <a:off x="923785" y="1129004"/>
            <a:ext cx="3694866" cy="369332"/>
          </a:xfrm>
          <a:prstGeom prst="rect">
            <a:avLst/>
          </a:prstGeom>
          <a:noFill/>
          <a:ln cap="flat" cmpd="sng" w="28575">
            <a:solidFill>
              <a:schemeClr val="accent1"/>
            </a:solidFill>
            <a:prstDash val="dashDot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Original Master (by light microscope)</a:t>
            </a:r>
            <a:endParaRPr/>
          </a:p>
        </p:txBody>
      </p:sp>
      <p:sp>
        <p:nvSpPr>
          <p:cNvPr id="275" name="Google Shape;275;p31"/>
          <p:cNvSpPr txBox="1"/>
          <p:nvPr/>
        </p:nvSpPr>
        <p:spPr>
          <a:xfrm>
            <a:off x="7068471" y="1129004"/>
            <a:ext cx="3344493" cy="369332"/>
          </a:xfrm>
          <a:prstGeom prst="rect">
            <a:avLst/>
          </a:prstGeom>
          <a:noFill/>
          <a:ln cap="flat" cmpd="sng" w="28575">
            <a:solidFill>
              <a:schemeClr val="accent1"/>
            </a:solidFill>
            <a:prstDash val="dashDot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Replicated NIL sample (by SEM)</a:t>
            </a:r>
            <a:endParaRPr/>
          </a:p>
        </p:txBody>
      </p:sp>
      <p:sp>
        <p:nvSpPr>
          <p:cNvPr id="276" name="Google Shape;276;p31"/>
          <p:cNvSpPr txBox="1"/>
          <p:nvPr/>
        </p:nvSpPr>
        <p:spPr>
          <a:xfrm>
            <a:off x="199108" y="5439301"/>
            <a:ext cx="3694866" cy="369332"/>
          </a:xfrm>
          <a:prstGeom prst="rect">
            <a:avLst/>
          </a:prstGeom>
          <a:noFill/>
          <a:ln cap="flat" cmpd="sng" w="28575">
            <a:solidFill>
              <a:schemeClr val="accent1"/>
            </a:solidFill>
            <a:prstDash val="dashDot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Percentage error: 3.8% 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4"/>
          <p:cNvSpPr txBox="1"/>
          <p:nvPr>
            <p:ph type="title"/>
          </p:nvPr>
        </p:nvSpPr>
        <p:spPr>
          <a:xfrm>
            <a:off x="1097280" y="286603"/>
            <a:ext cx="10058400" cy="58585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320"/>
              <a:buFont typeface="Calibri"/>
              <a:buNone/>
            </a:pPr>
            <a:r>
              <a:rPr lang="en-GB" sz="4320"/>
              <a:t>Outline</a:t>
            </a:r>
            <a:endParaRPr/>
          </a:p>
        </p:txBody>
      </p:sp>
      <p:sp>
        <p:nvSpPr>
          <p:cNvPr id="108" name="Google Shape;108;p14"/>
          <p:cNvSpPr txBox="1"/>
          <p:nvPr>
            <p:ph idx="1" type="body"/>
          </p:nvPr>
        </p:nvSpPr>
        <p:spPr>
          <a:xfrm>
            <a:off x="1097280" y="1063690"/>
            <a:ext cx="10058400" cy="48054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2800"/>
          </a:p>
          <a:p>
            <a:pPr indent="-457200" lvl="1" marL="749808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400"/>
              <a:buAutoNum type="arabicPeriod"/>
            </a:pPr>
            <a:r>
              <a:rPr lang="en-GB" sz="2400"/>
              <a:t>Theory of Nanoimprint Lithography (NIL)</a:t>
            </a:r>
            <a:endParaRPr/>
          </a:p>
          <a:p>
            <a:pPr indent="-457200" lvl="1" marL="749808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400"/>
              <a:buAutoNum type="arabicPeriod"/>
            </a:pPr>
            <a:r>
              <a:rPr lang="en-GB" sz="2400"/>
              <a:t>Comparison of NIL with optical UV Lithography</a:t>
            </a:r>
            <a:endParaRPr/>
          </a:p>
          <a:p>
            <a:pPr indent="-457200" lvl="1" marL="749808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400"/>
              <a:buAutoNum type="arabicPeriod"/>
            </a:pPr>
            <a:r>
              <a:rPr lang="en-GB" sz="2400"/>
              <a:t>Experiment Steps</a:t>
            </a:r>
            <a:endParaRPr/>
          </a:p>
          <a:p>
            <a:pPr indent="-457200" lvl="1" marL="749808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400"/>
              <a:buAutoNum type="arabicPeriod"/>
            </a:pPr>
            <a:r>
              <a:rPr lang="en-GB" sz="2400"/>
              <a:t>Theory of Scanning Electron Microscope (SEM)</a:t>
            </a:r>
            <a:endParaRPr/>
          </a:p>
          <a:p>
            <a:pPr indent="-457200" lvl="1" marL="749808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400"/>
              <a:buAutoNum type="arabicPeriod"/>
            </a:pPr>
            <a:r>
              <a:rPr lang="en-GB" sz="2400"/>
              <a:t>SEM Imaging of Samples</a:t>
            </a:r>
            <a:endParaRPr/>
          </a:p>
          <a:p>
            <a:pPr indent="-457200" lvl="1" marL="749808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400"/>
              <a:buAutoNum type="arabicPeriod"/>
            </a:pPr>
            <a:r>
              <a:rPr lang="en-GB" sz="2400"/>
              <a:t>Conclusion</a:t>
            </a:r>
            <a:endParaRPr/>
          </a:p>
          <a:p>
            <a:pPr indent="-342900" lvl="2" marL="932688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800"/>
          </a:p>
          <a:p>
            <a:pPr indent="-304800" lvl="1" marL="749808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sz="24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32"/>
          <p:cNvSpPr txBox="1"/>
          <p:nvPr>
            <p:ph type="title"/>
          </p:nvPr>
        </p:nvSpPr>
        <p:spPr>
          <a:xfrm>
            <a:off x="331969" y="269978"/>
            <a:ext cx="10823711" cy="65273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320"/>
              <a:buFont typeface="Calibri"/>
              <a:buNone/>
            </a:pPr>
            <a:r>
              <a:rPr lang="en-GB" sz="4320"/>
              <a:t>Results</a:t>
            </a:r>
            <a:endParaRPr sz="4320"/>
          </a:p>
        </p:txBody>
      </p:sp>
      <p:pic>
        <p:nvPicPr>
          <p:cNvPr descr="A picture containing indoor, sitting, large, hand&#10;&#10;Description automatically generated" id="282" name="Google Shape;282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391662"/>
            <a:ext cx="6005729" cy="44465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food, large, group&#10;&#10;Description automatically generated" id="283" name="Google Shape;283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96000" y="1391662"/>
            <a:ext cx="5928732" cy="4446549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32"/>
          <p:cNvSpPr txBox="1"/>
          <p:nvPr/>
        </p:nvSpPr>
        <p:spPr>
          <a:xfrm>
            <a:off x="1007761" y="998370"/>
            <a:ext cx="3694866" cy="369332"/>
          </a:xfrm>
          <a:prstGeom prst="rect">
            <a:avLst/>
          </a:prstGeom>
          <a:noFill/>
          <a:ln cap="flat" cmpd="sng" w="28575">
            <a:solidFill>
              <a:schemeClr val="accent1"/>
            </a:solidFill>
            <a:prstDash val="dashDot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Original Master (by light microscope)</a:t>
            </a:r>
            <a:endParaRPr/>
          </a:p>
        </p:txBody>
      </p:sp>
      <p:sp>
        <p:nvSpPr>
          <p:cNvPr id="285" name="Google Shape;285;p32"/>
          <p:cNvSpPr txBox="1"/>
          <p:nvPr/>
        </p:nvSpPr>
        <p:spPr>
          <a:xfrm>
            <a:off x="7348390" y="998370"/>
            <a:ext cx="3344493" cy="369332"/>
          </a:xfrm>
          <a:prstGeom prst="rect">
            <a:avLst/>
          </a:prstGeom>
          <a:noFill/>
          <a:ln cap="flat" cmpd="sng" w="28575">
            <a:solidFill>
              <a:schemeClr val="accent1"/>
            </a:solidFill>
            <a:prstDash val="dashDot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Replicated NIL sample (by SEM)</a:t>
            </a:r>
            <a:endParaRPr/>
          </a:p>
        </p:txBody>
      </p:sp>
      <p:sp>
        <p:nvSpPr>
          <p:cNvPr id="286" name="Google Shape;286;p32"/>
          <p:cNvSpPr txBox="1"/>
          <p:nvPr/>
        </p:nvSpPr>
        <p:spPr>
          <a:xfrm>
            <a:off x="133794" y="5883463"/>
            <a:ext cx="3694866" cy="369332"/>
          </a:xfrm>
          <a:prstGeom prst="rect">
            <a:avLst/>
          </a:prstGeom>
          <a:noFill/>
          <a:ln cap="flat" cmpd="sng" w="28575">
            <a:solidFill>
              <a:schemeClr val="accent1"/>
            </a:solidFill>
            <a:prstDash val="dashDot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Percentage error: 5.7% </a:t>
            </a:r>
            <a:endParaRPr/>
          </a:p>
        </p:txBody>
      </p:sp>
      <p:sp>
        <p:nvSpPr>
          <p:cNvPr id="287" name="Google Shape;287;p32"/>
          <p:cNvSpPr txBox="1"/>
          <p:nvPr/>
        </p:nvSpPr>
        <p:spPr>
          <a:xfrm>
            <a:off x="586290" y="2633904"/>
            <a:ext cx="241657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Avg. Diameter: 54 um</a:t>
            </a:r>
            <a:endParaRPr/>
          </a:p>
        </p:txBody>
      </p:sp>
      <p:sp>
        <p:nvSpPr>
          <p:cNvPr id="288" name="Google Shape;288;p32"/>
          <p:cNvSpPr txBox="1"/>
          <p:nvPr/>
        </p:nvSpPr>
        <p:spPr>
          <a:xfrm>
            <a:off x="7243720" y="3049116"/>
            <a:ext cx="269338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Avg. Diameter: 50.9 um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33"/>
          <p:cNvSpPr txBox="1"/>
          <p:nvPr>
            <p:ph type="title"/>
          </p:nvPr>
        </p:nvSpPr>
        <p:spPr>
          <a:xfrm>
            <a:off x="331969" y="269978"/>
            <a:ext cx="10823711" cy="65273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320"/>
              <a:buFont typeface="Calibri"/>
              <a:buNone/>
            </a:pPr>
            <a:r>
              <a:rPr lang="en-GB" sz="4320"/>
              <a:t>Results</a:t>
            </a:r>
            <a:endParaRPr sz="4320"/>
          </a:p>
        </p:txBody>
      </p:sp>
      <p:sp>
        <p:nvSpPr>
          <p:cNvPr id="294" name="Google Shape;294;p33"/>
          <p:cNvSpPr txBox="1"/>
          <p:nvPr/>
        </p:nvSpPr>
        <p:spPr>
          <a:xfrm>
            <a:off x="951777" y="1067582"/>
            <a:ext cx="3694866" cy="369332"/>
          </a:xfrm>
          <a:prstGeom prst="rect">
            <a:avLst/>
          </a:prstGeom>
          <a:noFill/>
          <a:ln cap="flat" cmpd="sng" w="28575">
            <a:solidFill>
              <a:schemeClr val="accent1"/>
            </a:solidFill>
            <a:prstDash val="dashDot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Original Master (by light microscope)</a:t>
            </a:r>
            <a:endParaRPr/>
          </a:p>
        </p:txBody>
      </p:sp>
      <p:sp>
        <p:nvSpPr>
          <p:cNvPr id="295" name="Google Shape;295;p33"/>
          <p:cNvSpPr txBox="1"/>
          <p:nvPr/>
        </p:nvSpPr>
        <p:spPr>
          <a:xfrm>
            <a:off x="7096463" y="1067582"/>
            <a:ext cx="3344493" cy="369332"/>
          </a:xfrm>
          <a:prstGeom prst="rect">
            <a:avLst/>
          </a:prstGeom>
          <a:noFill/>
          <a:ln cap="flat" cmpd="sng" w="28575">
            <a:solidFill>
              <a:schemeClr val="accent1"/>
            </a:solidFill>
            <a:prstDash val="dashDot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Replicated NIL sample (by SEM)</a:t>
            </a:r>
            <a:endParaRPr/>
          </a:p>
        </p:txBody>
      </p:sp>
      <p:pic>
        <p:nvPicPr>
          <p:cNvPr descr="A picture containing food&#10;&#10;Description automatically generated" id="296" name="Google Shape;296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123" y="1479145"/>
            <a:ext cx="6026092" cy="44616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food, brush&#10;&#10;Description automatically generated" id="297" name="Google Shape;297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49448" y="1479145"/>
            <a:ext cx="5948835" cy="44616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8" name="Google Shape;298;p33"/>
          <p:cNvCxnSpPr/>
          <p:nvPr/>
        </p:nvCxnSpPr>
        <p:spPr>
          <a:xfrm flipH="1">
            <a:off x="8108302" y="1837928"/>
            <a:ext cx="90195" cy="746648"/>
          </a:xfrm>
          <a:prstGeom prst="straightConnector1">
            <a:avLst/>
          </a:prstGeom>
          <a:noFill/>
          <a:ln cap="flat" cmpd="sng" w="12700">
            <a:solidFill>
              <a:srgbClr val="03FF00"/>
            </a:solidFill>
            <a:prstDash val="solid"/>
            <a:round/>
            <a:headEnd len="med" w="med" type="triangle"/>
            <a:tailEnd len="med" w="med" type="triangle"/>
          </a:ln>
        </p:spPr>
      </p:cxnSp>
      <p:sp>
        <p:nvSpPr>
          <p:cNvPr id="299" name="Google Shape;299;p33"/>
          <p:cNvSpPr txBox="1"/>
          <p:nvPr/>
        </p:nvSpPr>
        <p:spPr>
          <a:xfrm>
            <a:off x="8153399" y="2677886"/>
            <a:ext cx="201328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rgbClr val="03FF00"/>
                </a:solidFill>
                <a:latin typeface="Calibri"/>
                <a:ea typeface="Calibri"/>
                <a:cs typeface="Calibri"/>
                <a:sym typeface="Calibri"/>
              </a:rPr>
              <a:t>Diameter: 79.1 um</a:t>
            </a:r>
            <a:endParaRPr/>
          </a:p>
        </p:txBody>
      </p:sp>
      <p:cxnSp>
        <p:nvCxnSpPr>
          <p:cNvPr id="300" name="Google Shape;300;p33"/>
          <p:cNvCxnSpPr/>
          <p:nvPr/>
        </p:nvCxnSpPr>
        <p:spPr>
          <a:xfrm flipH="1" rot="10800000">
            <a:off x="1184988" y="2376485"/>
            <a:ext cx="774440" cy="317388"/>
          </a:xfrm>
          <a:prstGeom prst="straightConnector1">
            <a:avLst/>
          </a:prstGeom>
          <a:noFill/>
          <a:ln cap="flat" cmpd="sng" w="12700">
            <a:solidFill>
              <a:srgbClr val="03FF00"/>
            </a:solidFill>
            <a:prstDash val="solid"/>
            <a:round/>
            <a:headEnd len="med" w="med" type="triangle"/>
            <a:tailEnd len="med" w="med" type="triangle"/>
          </a:ln>
        </p:spPr>
      </p:cxnSp>
      <p:sp>
        <p:nvSpPr>
          <p:cNvPr id="301" name="Google Shape;301;p33"/>
          <p:cNvSpPr txBox="1"/>
          <p:nvPr/>
        </p:nvSpPr>
        <p:spPr>
          <a:xfrm>
            <a:off x="1184987" y="3237722"/>
            <a:ext cx="200608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Diameter: 80.1 um</a:t>
            </a:r>
            <a:endParaRPr/>
          </a:p>
        </p:txBody>
      </p:sp>
      <p:sp>
        <p:nvSpPr>
          <p:cNvPr id="302" name="Google Shape;302;p33"/>
          <p:cNvSpPr txBox="1"/>
          <p:nvPr/>
        </p:nvSpPr>
        <p:spPr>
          <a:xfrm>
            <a:off x="111995" y="5966286"/>
            <a:ext cx="3694866" cy="369332"/>
          </a:xfrm>
          <a:prstGeom prst="rect">
            <a:avLst/>
          </a:prstGeom>
          <a:noFill/>
          <a:ln cap="flat" cmpd="sng" w="28575">
            <a:solidFill>
              <a:schemeClr val="accent1"/>
            </a:solidFill>
            <a:prstDash val="dashDot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Percentage error: 1.2% 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34"/>
          <p:cNvSpPr txBox="1"/>
          <p:nvPr>
            <p:ph type="title"/>
          </p:nvPr>
        </p:nvSpPr>
        <p:spPr>
          <a:xfrm>
            <a:off x="1097280" y="269978"/>
            <a:ext cx="10058400" cy="65273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320"/>
              <a:buFont typeface="Calibri"/>
              <a:buNone/>
            </a:pPr>
            <a:r>
              <a:rPr lang="en-GB" sz="4320"/>
              <a:t>Conclusion</a:t>
            </a:r>
            <a:endParaRPr/>
          </a:p>
        </p:txBody>
      </p:sp>
      <p:sp>
        <p:nvSpPr>
          <p:cNvPr id="308" name="Google Shape;308;p34"/>
          <p:cNvSpPr txBox="1"/>
          <p:nvPr>
            <p:ph idx="1" type="body"/>
          </p:nvPr>
        </p:nvSpPr>
        <p:spPr>
          <a:xfrm>
            <a:off x="1097280" y="1483566"/>
            <a:ext cx="10058400" cy="438552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-442913" lvl="0" marL="442913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GB" sz="2400"/>
              <a:t>In this lab, micro-sized features were achieved by NIL lithography, with an error of 3.8%, 5.7% and 1.2%. </a:t>
            </a:r>
            <a:endParaRPr/>
          </a:p>
          <a:p>
            <a:pPr indent="-442913" lvl="0" marL="442913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GB" sz="2400"/>
              <a:t>Nanoimprint lithography is a simple and low-cost method of nano-fabrication, which eliminates many of the complexities in optical UV lithography.</a:t>
            </a:r>
            <a:endParaRPr/>
          </a:p>
          <a:p>
            <a:pPr indent="-442913" lvl="0" marL="442913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GB" sz="2400"/>
              <a:t>By using a soft stamp (PDMS), applying it to the UV curable polymer (Ormostamp) and exposing it to UV radiation, it is possible to achieve good resolution and small feature sizes.</a:t>
            </a:r>
            <a:endParaRPr/>
          </a:p>
          <a:p>
            <a:pPr indent="-442913" lvl="0" marL="442913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GB" sz="2400"/>
              <a:t>Care is needed in handling the slides and stamps to avoid sample damage.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sz="24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35"/>
          <p:cNvSpPr/>
          <p:nvPr/>
        </p:nvSpPr>
        <p:spPr>
          <a:xfrm>
            <a:off x="0" y="0"/>
            <a:ext cx="12190458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Google Shape;314;p35"/>
          <p:cNvSpPr/>
          <p:nvPr/>
        </p:nvSpPr>
        <p:spPr>
          <a:xfrm>
            <a:off x="15" y="0"/>
            <a:ext cx="754787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5" name="Google Shape;315;p35"/>
          <p:cNvSpPr txBox="1"/>
          <p:nvPr>
            <p:ph type="title"/>
          </p:nvPr>
        </p:nvSpPr>
        <p:spPr>
          <a:xfrm>
            <a:off x="1097280" y="516835"/>
            <a:ext cx="5977937" cy="16665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000"/>
              <a:buFont typeface="Calibri"/>
              <a:buNone/>
            </a:pPr>
            <a:r>
              <a:t/>
            </a:r>
            <a:endParaRPr sz="4000">
              <a:solidFill>
                <a:srgbClr val="FFFFFF"/>
              </a:solidFill>
            </a:endParaRPr>
          </a:p>
        </p:txBody>
      </p:sp>
      <p:sp>
        <p:nvSpPr>
          <p:cNvPr id="316" name="Google Shape;316;p35"/>
          <p:cNvSpPr txBox="1"/>
          <p:nvPr>
            <p:ph idx="1" type="body"/>
          </p:nvPr>
        </p:nvSpPr>
        <p:spPr>
          <a:xfrm>
            <a:off x="1097279" y="2236304"/>
            <a:ext cx="5977938" cy="36526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</a:pPr>
            <a:r>
              <a:rPr lang="en-GB" sz="9600">
                <a:solidFill>
                  <a:srgbClr val="FFFFFF"/>
                </a:solidFill>
              </a:rPr>
              <a:t>Thank You!</a:t>
            </a:r>
            <a:endParaRPr/>
          </a:p>
        </p:txBody>
      </p:sp>
      <p:sp>
        <p:nvSpPr>
          <p:cNvPr id="317" name="Google Shape;317;p35"/>
          <p:cNvSpPr/>
          <p:nvPr/>
        </p:nvSpPr>
        <p:spPr>
          <a:xfrm>
            <a:off x="7547894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A picture containing indoor, sitting, room, covered&#10;&#10;Description automatically generated" id="318" name="Google Shape;318;p35"/>
          <p:cNvPicPr preferRelativeResize="0"/>
          <p:nvPr/>
        </p:nvPicPr>
        <p:blipFill rotWithShape="1">
          <a:blip r:embed="rId3">
            <a:alphaModFix/>
          </a:blip>
          <a:srcRect b="1" l="53" r="44303" t="0"/>
          <a:stretch/>
        </p:blipFill>
        <p:spPr>
          <a:xfrm rot="5400000">
            <a:off x="8202683" y="-590781"/>
            <a:ext cx="3396995" cy="4578557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35"/>
          <p:cNvSpPr/>
          <p:nvPr/>
        </p:nvSpPr>
        <p:spPr>
          <a:xfrm>
            <a:off x="7547894" y="3396996"/>
            <a:ext cx="464256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indoor, kitchen, sitting, small&#10;&#10;Description automatically generated" id="320" name="Google Shape;320;p35"/>
          <p:cNvPicPr preferRelativeResize="0"/>
          <p:nvPr/>
        </p:nvPicPr>
        <p:blipFill rotWithShape="1">
          <a:blip r:embed="rId4">
            <a:alphaModFix/>
          </a:blip>
          <a:srcRect b="0" l="437" r="43937" t="0"/>
          <a:stretch/>
        </p:blipFill>
        <p:spPr>
          <a:xfrm rot="5400000">
            <a:off x="8203453" y="2869453"/>
            <a:ext cx="3396995" cy="45800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5"/>
          <p:cNvSpPr txBox="1"/>
          <p:nvPr>
            <p:ph type="title"/>
          </p:nvPr>
        </p:nvSpPr>
        <p:spPr>
          <a:xfrm>
            <a:off x="1097280" y="758952"/>
            <a:ext cx="10058400" cy="35661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0"/>
              <a:buFont typeface="Calibri"/>
              <a:buNone/>
            </a:pPr>
            <a:r>
              <a:rPr lang="en-GB"/>
              <a:t>Theory of NIL</a:t>
            </a:r>
            <a:endParaRPr/>
          </a:p>
        </p:txBody>
      </p:sp>
      <p:sp>
        <p:nvSpPr>
          <p:cNvPr id="114" name="Google Shape;114;p15"/>
          <p:cNvSpPr txBox="1"/>
          <p:nvPr>
            <p:ph idx="1" type="body"/>
          </p:nvPr>
        </p:nvSpPr>
        <p:spPr>
          <a:xfrm>
            <a:off x="1097280" y="4453128"/>
            <a:ext cx="10058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6"/>
          <p:cNvSpPr/>
          <p:nvPr/>
        </p:nvSpPr>
        <p:spPr>
          <a:xfrm>
            <a:off x="0" y="33394"/>
            <a:ext cx="12192000" cy="633431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16"/>
          <p:cNvSpPr txBox="1"/>
          <p:nvPr>
            <p:ph type="title"/>
          </p:nvPr>
        </p:nvSpPr>
        <p:spPr>
          <a:xfrm>
            <a:off x="740831" y="1053522"/>
            <a:ext cx="4821283" cy="79957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Calibri"/>
              <a:buNone/>
            </a:pPr>
            <a:r>
              <a:rPr b="1" lang="en-GB" sz="4400"/>
              <a:t>What is Lithography</a:t>
            </a:r>
            <a:endParaRPr b="1" sz="4400"/>
          </a:p>
        </p:txBody>
      </p:sp>
      <p:cxnSp>
        <p:nvCxnSpPr>
          <p:cNvPr id="121" name="Google Shape;121;p16"/>
          <p:cNvCxnSpPr/>
          <p:nvPr/>
        </p:nvCxnSpPr>
        <p:spPr>
          <a:xfrm>
            <a:off x="925071" y="2085703"/>
            <a:ext cx="4114800" cy="0"/>
          </a:xfrm>
          <a:prstGeom prst="straightConnector1">
            <a:avLst/>
          </a:prstGeom>
          <a:noFill/>
          <a:ln cap="flat" cmpd="sng" w="9525">
            <a:solidFill>
              <a:srgbClr val="7F7F7F">
                <a:alpha val="89803"/>
              </a:srgbClr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22" name="Google Shape;122;p16"/>
          <p:cNvSpPr/>
          <p:nvPr/>
        </p:nvSpPr>
        <p:spPr>
          <a:xfrm>
            <a:off x="6084358" y="691672"/>
            <a:ext cx="2636076" cy="2451078"/>
          </a:xfrm>
          <a:prstGeom prst="rect">
            <a:avLst/>
          </a:prstGeom>
          <a:solidFill>
            <a:srgbClr val="FFFFFF"/>
          </a:solidFill>
          <a:ln cap="flat" cmpd="sng" w="635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text, crossword&#10;&#10;Description automatically generated" id="123" name="Google Shape;123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80630" y="1165519"/>
            <a:ext cx="2305160" cy="1532931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6"/>
          <p:cNvSpPr/>
          <p:nvPr/>
        </p:nvSpPr>
        <p:spPr>
          <a:xfrm>
            <a:off x="8908185" y="691673"/>
            <a:ext cx="2644595" cy="2451078"/>
          </a:xfrm>
          <a:prstGeom prst="rect">
            <a:avLst/>
          </a:prstGeom>
          <a:solidFill>
            <a:srgbClr val="FFFFFF"/>
          </a:solidFill>
          <a:ln cap="flat" cmpd="sng" w="635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rock&#10;&#10;Description automatically generated" id="125" name="Google Shape;125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152936" y="872500"/>
            <a:ext cx="2155094" cy="2155094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6"/>
          <p:cNvSpPr/>
          <p:nvPr/>
        </p:nvSpPr>
        <p:spPr>
          <a:xfrm>
            <a:off x="6084358" y="3345545"/>
            <a:ext cx="2631017" cy="2481832"/>
          </a:xfrm>
          <a:prstGeom prst="rect">
            <a:avLst/>
          </a:prstGeom>
          <a:solidFill>
            <a:srgbClr val="FFFFFF"/>
          </a:solidFill>
          <a:ln cap="flat" cmpd="sng" w="635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man, black, clock, bird&#10;&#10;Description automatically generated" id="127" name="Google Shape;127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280630" y="3789920"/>
            <a:ext cx="2309420" cy="1605046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6"/>
          <p:cNvSpPr/>
          <p:nvPr/>
        </p:nvSpPr>
        <p:spPr>
          <a:xfrm>
            <a:off x="8908185" y="3336707"/>
            <a:ext cx="2644595" cy="2490670"/>
          </a:xfrm>
          <a:prstGeom prst="rect">
            <a:avLst/>
          </a:prstGeom>
          <a:solidFill>
            <a:srgbClr val="FFFFFF"/>
          </a:solidFill>
          <a:ln cap="flat" cmpd="sng" w="635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device&#10;&#10;Description automatically generated" id="129" name="Google Shape;129;p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060532" y="4027869"/>
            <a:ext cx="2331368" cy="1148198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16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1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16"/>
          <p:cNvSpPr/>
          <p:nvPr/>
        </p:nvSpPr>
        <p:spPr>
          <a:xfrm>
            <a:off x="634252" y="3531622"/>
            <a:ext cx="4696437" cy="23083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494949"/>
              </a:buClr>
              <a:buSzPts val="1800"/>
              <a:buFont typeface="Merriweather Sans"/>
              <a:buChar char="-"/>
            </a:pPr>
            <a:r>
              <a:rPr b="0" i="1" lang="en-GB" sz="1800" u="none" cap="none" strike="noStrike">
                <a:solidFill>
                  <a:srgbClr val="494949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A method of producing three-dimensional relief patterns on a substrate.</a:t>
            </a:r>
            <a:endParaRPr/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1" sz="1800" u="none" cap="none" strike="noStrike">
              <a:solidFill>
                <a:srgbClr val="494949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494949"/>
              </a:buClr>
              <a:buSzPts val="1800"/>
              <a:buFont typeface="Merriweather Sans"/>
              <a:buChar char="-"/>
            </a:pPr>
            <a:r>
              <a:rPr b="0" i="1" lang="en-GB" sz="1800" u="none" cap="none" strike="noStrike">
                <a:solidFill>
                  <a:srgbClr val="494949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Nanolithography is one of the main processes in IC semiconductor industry and the main driver in maintaining Moore’s law.</a:t>
            </a:r>
            <a:endParaRPr/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16"/>
          <p:cNvSpPr/>
          <p:nvPr/>
        </p:nvSpPr>
        <p:spPr>
          <a:xfrm>
            <a:off x="791514" y="2439331"/>
            <a:ext cx="484989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Lithography = (</a:t>
            </a:r>
            <a:r>
              <a:rPr b="1" i="1" lang="en-GB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Lithos + Graphia)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4" name="Google Shape;134;p16"/>
          <p:cNvCxnSpPr/>
          <p:nvPr/>
        </p:nvCxnSpPr>
        <p:spPr>
          <a:xfrm flipH="1">
            <a:off x="1787909" y="2742179"/>
            <a:ext cx="1064566" cy="285415"/>
          </a:xfrm>
          <a:prstGeom prst="straightConnector1">
            <a:avLst/>
          </a:prstGeom>
          <a:noFill/>
          <a:ln cap="flat" cmpd="sng" w="12700">
            <a:solidFill>
              <a:schemeClr val="accent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35" name="Google Shape;135;p16"/>
          <p:cNvCxnSpPr/>
          <p:nvPr/>
        </p:nvCxnSpPr>
        <p:spPr>
          <a:xfrm>
            <a:off x="3097225" y="2742179"/>
            <a:ext cx="1057361" cy="273677"/>
          </a:xfrm>
          <a:prstGeom prst="straightConnector1">
            <a:avLst/>
          </a:prstGeom>
          <a:noFill/>
          <a:ln cap="flat" cmpd="sng" w="12700">
            <a:solidFill>
              <a:schemeClr val="accent1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136" name="Google Shape;136;p16"/>
          <p:cNvSpPr/>
          <p:nvPr/>
        </p:nvSpPr>
        <p:spPr>
          <a:xfrm>
            <a:off x="1411043" y="3029744"/>
            <a:ext cx="727187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Stone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16"/>
          <p:cNvSpPr/>
          <p:nvPr/>
        </p:nvSpPr>
        <p:spPr>
          <a:xfrm>
            <a:off x="3747700" y="3035053"/>
            <a:ext cx="71936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Write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7"/>
          <p:cNvSpPr/>
          <p:nvPr/>
        </p:nvSpPr>
        <p:spPr>
          <a:xfrm>
            <a:off x="0" y="0"/>
            <a:ext cx="12186316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1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17"/>
          <p:cNvSpPr txBox="1"/>
          <p:nvPr>
            <p:ph type="title"/>
          </p:nvPr>
        </p:nvSpPr>
        <p:spPr>
          <a:xfrm>
            <a:off x="492370" y="516835"/>
            <a:ext cx="3084844" cy="21038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/>
              <a:buNone/>
            </a:pPr>
            <a:r>
              <a:rPr lang="en-GB" sz="3600">
                <a:solidFill>
                  <a:srgbClr val="FFFFFF"/>
                </a:solidFill>
              </a:rPr>
              <a:t>Nano Imprint Lithography</a:t>
            </a:r>
            <a:endParaRPr sz="3600">
              <a:solidFill>
                <a:srgbClr val="FFFFFF"/>
              </a:solidFill>
            </a:endParaRPr>
          </a:p>
        </p:txBody>
      </p:sp>
      <p:sp>
        <p:nvSpPr>
          <p:cNvPr id="145" name="Google Shape;145;p17"/>
          <p:cNvSpPr txBox="1"/>
          <p:nvPr>
            <p:ph idx="1" type="body"/>
          </p:nvPr>
        </p:nvSpPr>
        <p:spPr>
          <a:xfrm>
            <a:off x="492371" y="2653800"/>
            <a:ext cx="3084844" cy="33355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-347663" lvl="0" marL="442913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</a:pPr>
            <a:r>
              <a:t/>
            </a:r>
            <a:endParaRPr sz="15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500"/>
              <a:buNone/>
            </a:pPr>
            <a:r>
              <a:rPr lang="en-GB" sz="1500">
                <a:solidFill>
                  <a:srgbClr val="FFFFFF"/>
                </a:solidFill>
              </a:rPr>
              <a:t>1- A structured master is replicated by a soft molding material (eg. PDMS).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500"/>
              <a:buNone/>
            </a:pPr>
            <a:r>
              <a:rPr lang="en-GB" sz="1500">
                <a:solidFill>
                  <a:srgbClr val="FFFFFF"/>
                </a:solidFill>
              </a:rPr>
              <a:t>2- The soft stamp (mold, eg. PDMS) is pressed onto a UV-curable polymer (eg. ORMOSTAMP).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500"/>
              <a:buNone/>
            </a:pPr>
            <a:r>
              <a:rPr lang="en-GB" sz="1500">
                <a:solidFill>
                  <a:srgbClr val="FFFFFF"/>
                </a:solidFill>
              </a:rPr>
              <a:t>3- The polymer is hardened by UV exposure and then the stamp is removed.</a:t>
            </a:r>
            <a:endParaRPr/>
          </a:p>
        </p:txBody>
      </p:sp>
      <p:sp>
        <p:nvSpPr>
          <p:cNvPr id="146" name="Google Shape;146;p17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A screenshot of a cell phone&#10;&#10;Description automatically generated" id="147" name="Google Shape;147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04079" y="1902286"/>
            <a:ext cx="8087921" cy="359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8"/>
          <p:cNvSpPr/>
          <p:nvPr/>
        </p:nvSpPr>
        <p:spPr>
          <a:xfrm>
            <a:off x="0" y="0"/>
            <a:ext cx="12186316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18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18"/>
          <p:cNvSpPr txBox="1"/>
          <p:nvPr>
            <p:ph type="title"/>
          </p:nvPr>
        </p:nvSpPr>
        <p:spPr>
          <a:xfrm>
            <a:off x="492369" y="516835"/>
            <a:ext cx="3230545" cy="21038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/>
              <a:buNone/>
            </a:pPr>
            <a:r>
              <a:rPr lang="en-GB" sz="3600">
                <a:solidFill>
                  <a:srgbClr val="FFFFFF"/>
                </a:solidFill>
              </a:rPr>
              <a:t>Comparing with Optical Lithography</a:t>
            </a:r>
            <a:endParaRPr sz="3600">
              <a:solidFill>
                <a:srgbClr val="FFFFFF"/>
              </a:solidFill>
            </a:endParaRPr>
          </a:p>
        </p:txBody>
      </p:sp>
      <p:sp>
        <p:nvSpPr>
          <p:cNvPr id="155" name="Google Shape;155;p18"/>
          <p:cNvSpPr txBox="1"/>
          <p:nvPr>
            <p:ph idx="1" type="body"/>
          </p:nvPr>
        </p:nvSpPr>
        <p:spPr>
          <a:xfrm>
            <a:off x="307155" y="2747338"/>
            <a:ext cx="3436512" cy="33355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-442913" lvl="0" marL="442913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lang="en-GB" sz="1600">
                <a:solidFill>
                  <a:srgbClr val="FFFFFF"/>
                </a:solidFill>
              </a:rPr>
              <a:t>Unlike optical lithography, it does not require expensive and complex optics and light sources for creating images.</a:t>
            </a:r>
            <a:endParaRPr/>
          </a:p>
          <a:p>
            <a:pPr indent="-442913" lvl="0" marL="442913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b="1" lang="en-GB" sz="1600">
                <a:solidFill>
                  <a:srgbClr val="FFFFFF"/>
                </a:solidFill>
              </a:rPr>
              <a:t>Advantages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600"/>
              <a:buNone/>
            </a:pPr>
            <a:r>
              <a:rPr lang="en-GB" sz="1600">
                <a:solidFill>
                  <a:srgbClr val="FFFFFF"/>
                </a:solidFill>
              </a:rPr>
              <a:t>1. Achieve resolutions beyond limits set by light diffraction or scattering, without complex double patterning or resolution enhancement techniques.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600"/>
              <a:buNone/>
            </a:pPr>
            <a:r>
              <a:rPr lang="en-GB" sz="1600">
                <a:solidFill>
                  <a:srgbClr val="FFFFFF"/>
                </a:solidFill>
              </a:rPr>
              <a:t>2.  Simpler and cheaper process.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600"/>
              <a:buNone/>
            </a:pPr>
            <a:r>
              <a:rPr lang="en-GB" sz="1600">
                <a:solidFill>
                  <a:srgbClr val="FFFFFF"/>
                </a:solidFill>
              </a:rPr>
              <a:t>3. Suitable for batch processing.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600"/>
              <a:buNone/>
            </a:pPr>
            <a:r>
              <a:rPr lang="en-GB" sz="1600">
                <a:solidFill>
                  <a:srgbClr val="FFFFFF"/>
                </a:solidFill>
              </a:rPr>
              <a:t>4.  Reduces material waste.</a:t>
            </a:r>
            <a:endParaRPr/>
          </a:p>
        </p:txBody>
      </p:sp>
      <p:sp>
        <p:nvSpPr>
          <p:cNvPr id="156" name="Google Shape;156;p1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A screenshot of a cell phone&#10;&#10;Description automatically generated" id="157" name="Google Shape;157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15267" y="736628"/>
            <a:ext cx="7921135" cy="53847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9"/>
          <p:cNvSpPr txBox="1"/>
          <p:nvPr>
            <p:ph type="title"/>
          </p:nvPr>
        </p:nvSpPr>
        <p:spPr>
          <a:xfrm>
            <a:off x="1097280" y="758952"/>
            <a:ext cx="10058400" cy="35661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0"/>
              <a:buFont typeface="Calibri"/>
              <a:buNone/>
            </a:pPr>
            <a:r>
              <a:rPr lang="en-GB"/>
              <a:t>Experimental Work</a:t>
            </a:r>
            <a:endParaRPr/>
          </a:p>
        </p:txBody>
      </p:sp>
      <p:sp>
        <p:nvSpPr>
          <p:cNvPr id="163" name="Google Shape;163;p19"/>
          <p:cNvSpPr txBox="1"/>
          <p:nvPr>
            <p:ph idx="1" type="body"/>
          </p:nvPr>
        </p:nvSpPr>
        <p:spPr>
          <a:xfrm>
            <a:off x="1097280" y="4453128"/>
            <a:ext cx="10058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0"/>
          <p:cNvSpPr txBox="1"/>
          <p:nvPr>
            <p:ph type="title"/>
          </p:nvPr>
        </p:nvSpPr>
        <p:spPr>
          <a:xfrm>
            <a:off x="410547" y="269978"/>
            <a:ext cx="11467322" cy="65273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320"/>
              <a:buFont typeface="Calibri"/>
              <a:buNone/>
            </a:pPr>
            <a:r>
              <a:rPr lang="en-GB" sz="4320"/>
              <a:t>Step 1: PDMS Preparation</a:t>
            </a:r>
            <a:endParaRPr/>
          </a:p>
        </p:txBody>
      </p:sp>
      <p:sp>
        <p:nvSpPr>
          <p:cNvPr id="169" name="Google Shape;169;p20"/>
          <p:cNvSpPr txBox="1"/>
          <p:nvPr>
            <p:ph idx="1" type="body"/>
          </p:nvPr>
        </p:nvSpPr>
        <p:spPr>
          <a:xfrm>
            <a:off x="826693" y="1199776"/>
            <a:ext cx="10538614" cy="46693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-541338" lvl="0" marL="54133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ourier New"/>
              <a:buChar char="o"/>
            </a:pPr>
            <a:r>
              <a:rPr lang="en-GB"/>
              <a:t>PDMS is mixed with its curing agent with ratio of </a:t>
            </a:r>
            <a:r>
              <a:rPr b="1" lang="en-GB"/>
              <a:t>10:1</a:t>
            </a:r>
            <a:r>
              <a:rPr lang="en-GB"/>
              <a:t>. </a:t>
            </a:r>
            <a:endParaRPr/>
          </a:p>
          <a:p>
            <a:pPr indent="-541338" lvl="0" marL="541338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Font typeface="Courier New"/>
              <a:buChar char="o"/>
            </a:pPr>
            <a:r>
              <a:rPr lang="en-GB"/>
              <a:t>It is important to stir the mixture to reduce bubbles.</a:t>
            </a:r>
            <a:endParaRPr/>
          </a:p>
          <a:p>
            <a:pPr indent="-541338" lvl="0" marL="541338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Font typeface="Courier New"/>
              <a:buChar char="o"/>
            </a:pPr>
            <a:r>
              <a:rPr lang="en-GB"/>
              <a:t>It is inserted in a desiccator (30 min.) to remove excess moisture or bubbles.</a:t>
            </a:r>
            <a:endParaRPr/>
          </a:p>
        </p:txBody>
      </p:sp>
      <p:pic>
        <p:nvPicPr>
          <p:cNvPr descr="Image result for cleanroom desiccator" id="170" name="Google Shape;170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45017" y="2846459"/>
            <a:ext cx="2468044" cy="3290725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0"/>
          <p:cNvSpPr txBox="1"/>
          <p:nvPr/>
        </p:nvSpPr>
        <p:spPr>
          <a:xfrm>
            <a:off x="657282" y="3013789"/>
            <a:ext cx="5467741" cy="3022879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-775" r="0" t="-598"/>
            </a:stretch>
          </a:blipFill>
          <a:ln cap="flat" cmpd="sng" w="28575">
            <a:solidFill>
              <a:schemeClr val="accent1"/>
            </a:solidFill>
            <a:prstDash val="dashDot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1"/>
          <p:cNvSpPr txBox="1"/>
          <p:nvPr>
            <p:ph type="title"/>
          </p:nvPr>
        </p:nvSpPr>
        <p:spPr>
          <a:xfrm>
            <a:off x="1097280" y="286603"/>
            <a:ext cx="10058400" cy="70230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320"/>
              <a:buFont typeface="Calibri"/>
              <a:buNone/>
            </a:pPr>
            <a:r>
              <a:rPr lang="en-GB" sz="4320"/>
              <a:t>Step 2: Spin-coating of HMDS</a:t>
            </a:r>
            <a:endParaRPr/>
          </a:p>
        </p:txBody>
      </p:sp>
      <p:sp>
        <p:nvSpPr>
          <p:cNvPr id="177" name="Google Shape;177;p21"/>
          <p:cNvSpPr txBox="1"/>
          <p:nvPr>
            <p:ph idx="1" type="body"/>
          </p:nvPr>
        </p:nvSpPr>
        <p:spPr>
          <a:xfrm>
            <a:off x="1097280" y="1199776"/>
            <a:ext cx="9968826" cy="46693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-447675" lvl="0" marL="44767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en-GB"/>
              <a:t>Hydrophobic layer of HMDS is deposited by spincoating.</a:t>
            </a:r>
            <a:endParaRPr/>
          </a:p>
          <a:p>
            <a:pPr indent="-447675" lvl="0" marL="447675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en-GB"/>
              <a:t>Spin-coating parameters: </a:t>
            </a:r>
            <a:r>
              <a:rPr b="1" lang="en-GB"/>
              <a:t>800 rpm for 40 seconds.</a:t>
            </a:r>
            <a:endParaRPr/>
          </a:p>
        </p:txBody>
      </p:sp>
      <p:pic>
        <p:nvPicPr>
          <p:cNvPr descr="A picture containing indoor, sitting, table, small&#10;&#10;Description automatically generated" id="178" name="Google Shape;178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72078" y="2712834"/>
            <a:ext cx="4193177" cy="31448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spincoater cleanroom" id="179" name="Google Shape;179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55422" y="2303979"/>
            <a:ext cx="2641729" cy="39625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Retrospect">
  <a:themeElements>
    <a:clrScheme name="Retrospect">
      <a:dk1>
        <a:srgbClr val="000000"/>
      </a:dk1>
      <a:lt1>
        <a:srgbClr val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