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82"/>
  </p:notesMasterIdLst>
  <p:handoutMasterIdLst>
    <p:handoutMasterId r:id="rId83"/>
  </p:handoutMasterIdLst>
  <p:sldIdLst>
    <p:sldId id="273" r:id="rId3"/>
    <p:sldId id="424" r:id="rId4"/>
    <p:sldId id="280" r:id="rId5"/>
    <p:sldId id="313" r:id="rId6"/>
    <p:sldId id="409" r:id="rId7"/>
    <p:sldId id="410" r:id="rId8"/>
    <p:sldId id="585" r:id="rId9"/>
    <p:sldId id="422" r:id="rId10"/>
    <p:sldId id="643" r:id="rId11"/>
    <p:sldId id="425" r:id="rId12"/>
    <p:sldId id="450" r:id="rId13"/>
    <p:sldId id="429" r:id="rId14"/>
    <p:sldId id="430" r:id="rId15"/>
    <p:sldId id="434" r:id="rId16"/>
    <p:sldId id="435" r:id="rId17"/>
    <p:sldId id="559" r:id="rId18"/>
    <p:sldId id="639" r:id="rId19"/>
    <p:sldId id="640" r:id="rId20"/>
    <p:sldId id="641" r:id="rId21"/>
    <p:sldId id="642" r:id="rId22"/>
    <p:sldId id="285" r:id="rId23"/>
    <p:sldId id="636" r:id="rId24"/>
    <p:sldId id="560" r:id="rId25"/>
    <p:sldId id="388" r:id="rId26"/>
    <p:sldId id="391" r:id="rId27"/>
    <p:sldId id="587" r:id="rId28"/>
    <p:sldId id="589" r:id="rId29"/>
    <p:sldId id="305" r:id="rId30"/>
    <p:sldId id="261" r:id="rId31"/>
    <p:sldId id="591" r:id="rId32"/>
    <p:sldId id="525" r:id="rId33"/>
    <p:sldId id="592" r:id="rId34"/>
    <p:sldId id="637" r:id="rId35"/>
    <p:sldId id="276" r:id="rId36"/>
    <p:sldId id="605" r:id="rId37"/>
    <p:sldId id="606" r:id="rId38"/>
    <p:sldId id="318" r:id="rId39"/>
    <p:sldId id="607" r:id="rId40"/>
    <p:sldId id="608" r:id="rId41"/>
    <p:sldId id="609" r:id="rId42"/>
    <p:sldId id="324" r:id="rId43"/>
    <p:sldId id="614" r:id="rId44"/>
    <p:sldId id="615" r:id="rId45"/>
    <p:sldId id="638" r:id="rId46"/>
    <p:sldId id="618" r:id="rId47"/>
    <p:sldId id="619" r:id="rId48"/>
    <p:sldId id="620" r:id="rId49"/>
    <p:sldId id="621" r:id="rId50"/>
    <p:sldId id="622" r:id="rId51"/>
    <p:sldId id="623" r:id="rId52"/>
    <p:sldId id="624" r:id="rId53"/>
    <p:sldId id="625" r:id="rId54"/>
    <p:sldId id="626" r:id="rId55"/>
    <p:sldId id="627" r:id="rId56"/>
    <p:sldId id="628" r:id="rId57"/>
    <p:sldId id="634" r:id="rId58"/>
    <p:sldId id="630" r:id="rId59"/>
    <p:sldId id="631" r:id="rId60"/>
    <p:sldId id="632" r:id="rId61"/>
    <p:sldId id="574" r:id="rId62"/>
    <p:sldId id="455" r:id="rId63"/>
    <p:sldId id="317" r:id="rId64"/>
    <p:sldId id="395" r:id="rId65"/>
    <p:sldId id="394" r:id="rId66"/>
    <p:sldId id="396" r:id="rId67"/>
    <p:sldId id="397" r:id="rId68"/>
    <p:sldId id="398" r:id="rId69"/>
    <p:sldId id="462" r:id="rId70"/>
    <p:sldId id="575" r:id="rId71"/>
    <p:sldId id="447" r:id="rId72"/>
    <p:sldId id="448" r:id="rId73"/>
    <p:sldId id="635" r:id="rId74"/>
    <p:sldId id="402" r:id="rId75"/>
    <p:sldId id="576" r:id="rId76"/>
    <p:sldId id="423" r:id="rId77"/>
    <p:sldId id="471" r:id="rId78"/>
    <p:sldId id="301" r:id="rId79"/>
    <p:sldId id="577" r:id="rId80"/>
    <p:sldId id="579" r:id="rId81"/>
  </p:sldIdLst>
  <p:sldSz cx="9144000" cy="5143500" type="screen16x9"/>
  <p:notesSz cx="9144000" cy="6858000"/>
  <p:custDataLst>
    <p:tags r:id="rId8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 yudi" initials="py" lastIdx="2" clrIdx="0">
    <p:extLst>
      <p:ext uri="{19B8F6BF-5375-455C-9EA6-DF929625EA0E}">
        <p15:presenceInfo xmlns:p15="http://schemas.microsoft.com/office/powerpoint/2012/main" userId="09e0d48002195a51" providerId="Windows Live"/>
      </p:ext>
    </p:extLst>
  </p:cmAuthor>
  <p:cmAuthor id="2" name="yudi.pan@kit.edu" initials="y" lastIdx="1" clrIdx="1">
    <p:extLst>
      <p:ext uri="{19B8F6BF-5375-455C-9EA6-DF929625EA0E}">
        <p15:presenceInfo xmlns:p15="http://schemas.microsoft.com/office/powerpoint/2012/main" userId="yudi.pan@kit.ed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3"/>
    <a:srgbClr val="00863D"/>
    <a:srgbClr val="50AAE6"/>
    <a:srgbClr val="5A6EB4"/>
    <a:srgbClr val="A00078"/>
    <a:srgbClr val="A01E28"/>
    <a:srgbClr val="A08232"/>
    <a:srgbClr val="DCA01E"/>
    <a:srgbClr val="FA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9" autoAdjust="0"/>
    <p:restoredTop sz="93117" autoAdjust="0"/>
  </p:normalViewPr>
  <p:slideViewPr>
    <p:cSldViewPr snapToGrid="0">
      <p:cViewPr varScale="1">
        <p:scale>
          <a:sx n="78" d="100"/>
          <a:sy n="78" d="100"/>
        </p:scale>
        <p:origin x="952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188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gs" Target="tags/tag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12" Type="http://schemas.openxmlformats.org/officeDocument/2006/relationships/image" Target="../media/image103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11" Type="http://schemas.openxmlformats.org/officeDocument/2006/relationships/image" Target="../media/image102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81035" y="351235"/>
            <a:ext cx="367876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21785" y="6399611"/>
            <a:ext cx="41380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">
                <a:latin typeface="Arial" pitchFamily="34" charset="0"/>
              </a:rPr>
              <a:t>KIT – University of the State of Baden-Wuerttemberg and </a:t>
            </a:r>
            <a:br>
              <a:rPr lang="en-US" sz="800">
                <a:latin typeface="Arial" pitchFamily="34" charset="0"/>
              </a:rPr>
            </a:br>
            <a:r>
              <a:rPr lang="en-US" sz="800">
                <a:latin typeface="Arial" pitchFamily="34" charset="0"/>
              </a:rPr>
              <a:t>National Laboratory of the Helmholtz Association</a:t>
            </a:r>
          </a:p>
        </p:txBody>
      </p:sp>
      <p:pic>
        <p:nvPicPr>
          <p:cNvPr id="6148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67" y="141686"/>
            <a:ext cx="1344084" cy="34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6326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2BDCDAC-DE62-4AD3-97B8-72AB655048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384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427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364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574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369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547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98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726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871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251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>
            <a:extLst>
              <a:ext uri="{FF2B5EF4-FFF2-40B4-BE49-F238E27FC236}">
                <a16:creationId xmlns:a16="http://schemas.microsoft.com/office/drawing/2014/main" id="{97EEC07A-A722-4705-A3AF-94DDD8E4EA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备注占位符 2">
            <a:extLst>
              <a:ext uri="{FF2B5EF4-FFF2-40B4-BE49-F238E27FC236}">
                <a16:creationId xmlns:a16="http://schemas.microsoft.com/office/drawing/2014/main" id="{B53E8791-FCC4-4412-BA43-5880F711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9572" name="页脚占位符 3">
            <a:extLst>
              <a:ext uri="{FF2B5EF4-FFF2-40B4-BE49-F238E27FC236}">
                <a16:creationId xmlns:a16="http://schemas.microsoft.com/office/drawing/2014/main" id="{F600CA53-F044-4690-9E81-AC26700BF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Yudi Pan, Geophysical Institute, KIT</a:t>
            </a:r>
            <a:endParaRPr lang="de-DE" altLang="en-US"/>
          </a:p>
        </p:txBody>
      </p:sp>
      <p:sp>
        <p:nvSpPr>
          <p:cNvPr id="109573" name="灯片编号占位符 4">
            <a:extLst>
              <a:ext uri="{FF2B5EF4-FFF2-40B4-BE49-F238E27FC236}">
                <a16:creationId xmlns:a16="http://schemas.microsoft.com/office/drawing/2014/main" id="{9677B09D-DFD6-4CB6-8038-0B2BF217A1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016FAA-A42B-49B1-A15F-2BBC59FF8967}" type="slidenum">
              <a:rPr lang="de-DE" altLang="en-US" smtClean="0"/>
              <a:pPr/>
              <a:t>76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40518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>
            <a:extLst>
              <a:ext uri="{FF2B5EF4-FFF2-40B4-BE49-F238E27FC236}">
                <a16:creationId xmlns:a16="http://schemas.microsoft.com/office/drawing/2014/main" id="{97EEC07A-A722-4705-A3AF-94DDD8E4EA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备注占位符 2">
            <a:extLst>
              <a:ext uri="{FF2B5EF4-FFF2-40B4-BE49-F238E27FC236}">
                <a16:creationId xmlns:a16="http://schemas.microsoft.com/office/drawing/2014/main" id="{B53E8791-FCC4-4412-BA43-5880F711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9572" name="页脚占位符 3">
            <a:extLst>
              <a:ext uri="{FF2B5EF4-FFF2-40B4-BE49-F238E27FC236}">
                <a16:creationId xmlns:a16="http://schemas.microsoft.com/office/drawing/2014/main" id="{F600CA53-F044-4690-9E81-AC26700BF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Yudi Pan, Geophysical Institute, KIT</a:t>
            </a:r>
            <a:endParaRPr lang="de-DE" altLang="en-US"/>
          </a:p>
        </p:txBody>
      </p:sp>
      <p:sp>
        <p:nvSpPr>
          <p:cNvPr id="109573" name="灯片编号占位符 4">
            <a:extLst>
              <a:ext uri="{FF2B5EF4-FFF2-40B4-BE49-F238E27FC236}">
                <a16:creationId xmlns:a16="http://schemas.microsoft.com/office/drawing/2014/main" id="{9677B09D-DFD6-4CB6-8038-0B2BF217A1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016FAA-A42B-49B1-A15F-2BBC59FF8967}" type="slidenum">
              <a:rPr lang="de-DE" altLang="en-US" smtClean="0"/>
              <a:pPr/>
              <a:t>77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9440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27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33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4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04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025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28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2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Yudi Pan, Geophysical Institute, KIT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82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1"/>
          <p:cNvSpPr txBox="1">
            <a:spLocks noChangeArrowheads="1"/>
          </p:cNvSpPr>
          <p:nvPr userDrawn="1"/>
        </p:nvSpPr>
        <p:spPr bwMode="auto">
          <a:xfrm>
            <a:off x="103696" y="2245052"/>
            <a:ext cx="8941880" cy="6924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de-DE" sz="1500" dirty="0">
              <a:solidFill>
                <a:schemeClr val="bg1"/>
              </a:solidFill>
              <a:highlight>
                <a:srgbClr val="C0C0C0"/>
              </a:highlight>
              <a:latin typeface="Arial" pitchFamily="34" charset="0"/>
            </a:endParaRPr>
          </a:p>
          <a:p>
            <a:pPr>
              <a:defRPr/>
            </a:pPr>
            <a:endParaRPr lang="de-DE" sz="1500" dirty="0">
              <a:solidFill>
                <a:schemeClr val="bg1"/>
              </a:solidFill>
              <a:highlight>
                <a:srgbClr val="C0C0C0"/>
              </a:highlight>
              <a:latin typeface="Arial" pitchFamily="34" charset="0"/>
            </a:endParaRPr>
          </a:p>
          <a:p>
            <a:pPr>
              <a:defRPr/>
            </a:pPr>
            <a:endParaRPr lang="de-DE" sz="1500" dirty="0">
              <a:solidFill>
                <a:schemeClr val="bg1"/>
              </a:solidFill>
              <a:highlight>
                <a:srgbClr val="C0C0C0"/>
              </a:highlight>
              <a:latin typeface="Arial" pitchFamily="34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64897" y="4812624"/>
            <a:ext cx="5620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900" dirty="0">
                <a:latin typeface="Arial" pitchFamily="34" charset="0"/>
              </a:rPr>
              <a:t>KIT – University of the State of Baden-Wuerttemberg and </a:t>
            </a:r>
            <a:br>
              <a:rPr lang="en-US" sz="900" dirty="0">
                <a:latin typeface="Arial" pitchFamily="34" charset="0"/>
              </a:rPr>
            </a:br>
            <a:r>
              <a:rPr lang="en-US" sz="900" dirty="0">
                <a:latin typeface="Arial" pitchFamily="34" charset="0"/>
              </a:rPr>
              <a:t>National Research Center of the Helmholtz Association</a:t>
            </a:r>
            <a:r>
              <a:rPr lang="de-DE" sz="900" dirty="0">
                <a:latin typeface="Arial" pitchFamily="34" charset="0"/>
              </a:rPr>
              <a:t> </a:t>
            </a:r>
            <a:endParaRPr lang="en-US" sz="900" dirty="0">
              <a:latin typeface="Arial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7" y="4859093"/>
            <a:ext cx="17272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350" b="1" dirty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049C9E-E43C-4302-8B2D-839810B086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365" y="151719"/>
            <a:ext cx="1247775" cy="566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F4F9-5C67-418C-8E98-38FC812D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2B11F-9962-4255-94CE-CC95EFEFD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2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6BE37-BEC5-49AA-9D89-6730C61D5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2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B3516-92B7-4232-B6F7-38D12B2B3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4D499-173C-4D1D-A4E4-9C5C08E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C81CF-8649-434E-9045-AE4D5045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BC598-D1B8-4647-ADAB-D1F7DDD1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21D93-A8A8-47F2-BBC7-246F7683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7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A4EC-E7B3-4558-939C-79460D3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3D17DD-149F-4A26-8599-3D903847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5C921-7A98-455F-A3B8-C0AD1571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1ED26-E704-4A7A-BFEB-61D99CC6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1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B076EF-4712-4869-B145-3BD7018AE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DD5B6-D923-4ECC-8F0B-4A8ECB29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062F5-E987-4D6D-B9B3-E7ECF2C2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2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7EF7-7390-482E-9088-C294E532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8B8F-FBB9-42BC-B293-C8E05B8A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AB6D1-87B5-4FC3-B321-CEC577EF9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2" y="1543051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3FA9-A889-4547-8BBF-482A2726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D49F5-02A5-4221-963B-8F864A40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DFAE2-E41F-491E-BCED-61CDD108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A8D8-5397-4509-A604-FAEA6C1E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CFF203-638E-4187-A6C7-FA12B28D0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C5B61-07B8-41E4-BF06-4F9F7F878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2" y="1543051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039A5-2A97-4FB1-96D9-7E221995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908B7-2D0C-4002-B519-BE5B38DB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21764-7956-43C6-9C0B-F2EA066F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4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F1D9-D55F-41D1-A08D-5904AF5C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63F34-468F-415A-9B1B-7402ABB0B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97CC-326D-44A2-A67D-BA095E422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CE05-EB0C-49B0-937E-05554115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89263-E639-49E3-8860-E2E06390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5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03DF7-474F-49B4-84B9-839836BBB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BAFCF-B538-4761-9311-7CF082A29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4" y="273845"/>
            <a:ext cx="57626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EC9F7-1034-46AE-A831-1FD0F585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FC2C-B86E-4A24-BFBF-AC9236FC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CAA5F-98AD-41BB-AE06-C575AC46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267884" indent="-267884">
              <a:spcBef>
                <a:spcPts val="525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-296993">
              <a:spcBef>
                <a:spcPts val="525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indent="-242994">
              <a:spcBef>
                <a:spcPts val="525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indent="-242994">
              <a:spcBef>
                <a:spcPts val="525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indent="-242994">
              <a:spcBef>
                <a:spcPts val="525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de-DE" dirty="0"/>
              <a:t>Surname Lastname - Presentation Title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I_rahmen_neu_titel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32220"/>
            <a:ext cx="9144000" cy="267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2023186"/>
            <a:ext cx="7772400" cy="698624"/>
          </a:xfrm>
        </p:spPr>
        <p:txBody>
          <a:bodyPr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de-DE" dirty="0"/>
              <a:t>Surname Lastname - Presentation Title</a:t>
            </a:r>
            <a:endParaRPr lang="en-US" dirty="0"/>
          </a:p>
        </p:txBody>
      </p:sp>
      <p:sp>
        <p:nvSpPr>
          <p:cNvPr id="6" name="Text Box 21"/>
          <p:cNvSpPr txBox="1">
            <a:spLocks noChangeArrowheads="1"/>
          </p:cNvSpPr>
          <p:nvPr userDrawn="1"/>
        </p:nvSpPr>
        <p:spPr bwMode="auto">
          <a:xfrm>
            <a:off x="103696" y="2245052"/>
            <a:ext cx="8941880" cy="6924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de-DE" sz="1500" dirty="0">
              <a:solidFill>
                <a:schemeClr val="bg1"/>
              </a:solidFill>
              <a:highlight>
                <a:srgbClr val="C0C0C0"/>
              </a:highlight>
              <a:latin typeface="Arial" pitchFamily="34" charset="0"/>
            </a:endParaRPr>
          </a:p>
          <a:p>
            <a:pPr>
              <a:defRPr/>
            </a:pPr>
            <a:endParaRPr lang="de-DE" sz="1500" dirty="0">
              <a:solidFill>
                <a:schemeClr val="bg1"/>
              </a:solidFill>
              <a:highlight>
                <a:srgbClr val="C0C0C0"/>
              </a:highlight>
              <a:latin typeface="Arial" pitchFamily="34" charset="0"/>
            </a:endParaRPr>
          </a:p>
          <a:p>
            <a:pPr>
              <a:defRPr/>
            </a:pPr>
            <a:endParaRPr lang="de-DE" sz="1500" dirty="0">
              <a:solidFill>
                <a:schemeClr val="bg1"/>
              </a:solidFill>
              <a:highlight>
                <a:srgbClr val="C0C0C0"/>
              </a:highlight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20656" y="2080523"/>
            <a:ext cx="7772400" cy="1021556"/>
          </a:xfrm>
        </p:spPr>
        <p:txBody>
          <a:bodyPr anchor="t"/>
          <a:lstStyle>
            <a:lvl1pPr algn="ctr">
              <a:defRPr sz="3300" b="1" i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Thank you!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72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28E5-3D81-460D-B705-5EF301B81F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5199618"/>
      </p:ext>
    </p:extLst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0D14-3813-479E-8F14-E3AC15657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C04C5-FECB-4B0B-A95C-8A66C77C0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A8BA-857D-4B94-B5DD-612707DE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DF8B-9D54-4067-B4E1-593D69CF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5D76-7DF8-479F-91F6-42ADAF32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6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827F-BCF6-4804-9A45-0374EB06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4A4AD-61DA-4BCE-9498-F89D5362A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49643-F91E-4F6B-9228-2D30E88C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4B669-E23F-4B1A-8427-7D9EE5D8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B7D17-7B60-464E-88F2-DC473A43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5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6B8E-53EF-4057-93F5-E499459E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734DC-E214-4609-B9DC-3C70B5E54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FBFAD-69C9-491F-BF4E-E21ECF09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E724-04A5-4D41-B392-4F141E7B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48122-2B9A-4A7A-9ED7-1D613036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0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A279-7E27-4BF0-A9F3-8D5C39EA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9EC1-A30B-414E-8723-7F5B5929B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76E-6ED8-4372-98C6-DBBDE7E7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00C06-078C-4DEB-824F-06EEEB27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B9C15-7AF6-47B7-A6A4-B877DF88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C5688-2E2D-4D4F-B8F0-1F429DBA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5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31" y="250037"/>
            <a:ext cx="6911975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5" y="898922"/>
            <a:ext cx="8356600" cy="353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850194" y="4825141"/>
            <a:ext cx="318365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de-DE" sz="900" dirty="0">
                <a:solidFill>
                  <a:schemeClr val="tx1"/>
                </a:solidFill>
                <a:latin typeface="Arial" pitchFamily="34" charset="0"/>
              </a:rPr>
              <a:t>Geophysical Institute, KIT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42674" y="4833938"/>
            <a:ext cx="3254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8C0F9C85-1605-44FB-B89E-0505D1D630E7}" type="slidenum">
              <a:rPr lang="de-DE" sz="750" b="1"/>
              <a:pPr>
                <a:spcBef>
                  <a:spcPct val="50000"/>
                </a:spcBef>
                <a:defRPr/>
              </a:pPr>
              <a:t>‹#›</a:t>
            </a:fld>
            <a:endParaRPr lang="de-DE" sz="750" b="1" dirty="0"/>
          </a:p>
        </p:txBody>
      </p:sp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504627" y="4833943"/>
            <a:ext cx="733771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AD0E71D7-A586-4117-BB63-A80A744DFE61}" type="datetime5">
              <a:rPr lang="de-DE" sz="900" smtClean="0">
                <a:latin typeface="Arial" pitchFamily="34" charset="0"/>
              </a:rPr>
              <a:t>20-11-24</a:t>
            </a:fld>
            <a:endParaRPr lang="de-DE" sz="750" dirty="0">
              <a:latin typeface="Arial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88029" y="4833943"/>
            <a:ext cx="4542502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dirty="0"/>
              <a:t>Surname Lastname - 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0B87F5-CA6B-4522-8BF8-53D26BFE41A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8556" y="131593"/>
            <a:ext cx="898398" cy="408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97" r:id="rId4"/>
    <p:sldLayoutId id="2147483698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267884" indent="-267884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92916" indent="-235738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sz="1800">
          <a:solidFill>
            <a:schemeClr val="tx1"/>
          </a:solidFill>
          <a:latin typeface="+mn-lt"/>
        </a:defRPr>
      </a:lvl2pPr>
      <a:lvl3pPr marL="907233" indent="-207164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500">
          <a:solidFill>
            <a:schemeClr val="tx1"/>
          </a:solidFill>
          <a:latin typeface="+mn-lt"/>
        </a:defRPr>
      </a:lvl3pPr>
      <a:lvl4pPr marL="1242982" indent="-207164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500">
          <a:solidFill>
            <a:schemeClr val="tx1"/>
          </a:solidFill>
          <a:latin typeface="+mn-lt"/>
        </a:defRPr>
      </a:lvl4pPr>
      <a:lvl5pPr marL="1571586" indent="-207164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35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05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05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05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 sz="105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036F9-69D7-4F80-99F1-87C3935D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F9871-35C2-4D08-9098-B6FC80A07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A8370-A433-490B-A7A7-6F6F499BD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A22C-8A18-4EAB-A294-75F4F4D3685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E2BF4-55D8-49EF-B2F8-6001A462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23E1D-6E4B-4A12-9220-CBDD484ED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870C8-6D30-411B-BB29-96C79D22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emf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7.bin"/><Relationship Id="rId3" Type="http://schemas.openxmlformats.org/officeDocument/2006/relationships/tags" Target="../tags/tag3.xml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9.wmf"/><Relationship Id="rId2" Type="http://schemas.openxmlformats.org/officeDocument/2006/relationships/tags" Target="../tags/tag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6.wmf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wmf"/><Relationship Id="rId23" Type="http://schemas.openxmlformats.org/officeDocument/2006/relationships/image" Target="../media/image53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50.wmf"/><Relationship Id="rId4" Type="http://schemas.openxmlformats.org/officeDocument/2006/relationships/tags" Target="../tags/tag4.xml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10" Type="http://schemas.openxmlformats.org/officeDocument/2006/relationships/image" Target="../media/image58.png"/><Relationship Id="rId4" Type="http://schemas.openxmlformats.org/officeDocument/2006/relationships/tags" Target="../tags/tag8.xml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jpe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8.emf"/><Relationship Id="rId4" Type="http://schemas.openxmlformats.org/officeDocument/2006/relationships/image" Target="../media/image67.jpe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8.emf"/><Relationship Id="rId4" Type="http://schemas.openxmlformats.org/officeDocument/2006/relationships/image" Target="../media/image67.jpeg"/><Relationship Id="rId9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17.bin"/><Relationship Id="rId26" Type="http://schemas.openxmlformats.org/officeDocument/2006/relationships/oleObject" Target="../embeddings/oleObject21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100.wmf"/><Relationship Id="rId7" Type="http://schemas.openxmlformats.org/officeDocument/2006/relationships/image" Target="../media/image9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98.wmf"/><Relationship Id="rId25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95.wmf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92.wmf"/><Relationship Id="rId15" Type="http://schemas.openxmlformats.org/officeDocument/2006/relationships/image" Target="../media/image97.wmf"/><Relationship Id="rId23" Type="http://schemas.openxmlformats.org/officeDocument/2006/relationships/image" Target="../media/image101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99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10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650C6A8-904F-4CE8-A246-D6D3C0C41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9" b="-1"/>
          <a:stretch/>
        </p:blipFill>
        <p:spPr>
          <a:xfrm>
            <a:off x="96153" y="2955712"/>
            <a:ext cx="8951694" cy="1485694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49902" y="1144775"/>
            <a:ext cx="8951693" cy="106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l"/>
            <a:r>
              <a:rPr lang="en-US" altLang="zh-CN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Waveform Inversion</a:t>
            </a:r>
          </a:p>
          <a:p>
            <a:pPr algn="l"/>
            <a:r>
              <a:rPr lang="en-US" altLang="zh-CN" sz="24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Lecture 3 </a:t>
            </a:r>
            <a:r>
              <a:rPr lang="en-US" altLang="zh-CN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WS 2020/21</a:t>
            </a:r>
          </a:p>
          <a:p>
            <a:pPr algn="l"/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Shallow-seismic full-waveform inversion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49902" y="2442063"/>
            <a:ext cx="7134466" cy="116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Yudi Pan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Bohlen</a:t>
            </a: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Geophysical Institute, Karlsruhe Institute of Technology (KIT), Germany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4FDAA-4772-414B-B1C7-6AA3D4E59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93" y="522299"/>
            <a:ext cx="7364962" cy="3534285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Love waves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A4538-38D0-4A56-A4F4-0A93A411FA41}"/>
              </a:ext>
            </a:extLst>
          </p:cNvPr>
          <p:cNvSpPr/>
          <p:nvPr/>
        </p:nvSpPr>
        <p:spPr>
          <a:xfrm>
            <a:off x="5549837" y="1517427"/>
            <a:ext cx="334931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Tx/>
              <a:buChar char="•"/>
            </a:pPr>
            <a:r>
              <a:rPr lang="en-US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from the interaction of SH waves.</a:t>
            </a:r>
          </a:p>
          <a:p>
            <a:pPr marL="214313" indent="-214313" algn="just">
              <a:buFontTx/>
              <a:buChar char="•"/>
            </a:pPr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Tx/>
              <a:buChar char="•"/>
            </a:pPr>
            <a:r>
              <a:rPr lang="en-US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a velocity structure that varies with depth, i.e., cannot exist in a homogeneous half-space.</a:t>
            </a:r>
          </a:p>
          <a:p>
            <a:pPr marL="214313" indent="-214313" algn="just">
              <a:buFontTx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Tx/>
              <a:buChar char="•"/>
            </a:pPr>
            <a:r>
              <a:rPr lang="en-US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that Vs</a:t>
            </a:r>
            <a:r>
              <a:rPr lang="en-US" sz="195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Vs</a:t>
            </a:r>
            <a:r>
              <a:rPr lang="en-US" sz="195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5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_006D_LoveWave_braile">
            <a:hlinkClick r:id="" action="ppaction://media"/>
            <a:extLst>
              <a:ext uri="{FF2B5EF4-FFF2-40B4-BE49-F238E27FC236}">
                <a16:creationId xmlns:a16="http://schemas.microsoft.com/office/drawing/2014/main" id="{276E96F0-C965-499C-B11E-953A527E604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440" y="1295585"/>
            <a:ext cx="4766472" cy="3325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FAB29-6E03-4647-93E9-5B1A1B7638B7}"/>
              </a:ext>
            </a:extLst>
          </p:cNvPr>
          <p:cNvSpPr txBox="1"/>
          <p:nvPr/>
        </p:nvSpPr>
        <p:spPr>
          <a:xfrm>
            <a:off x="7837642" y="439777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(source: IRIS)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80B24134-B6DF-40D1-ABD0-1E408785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>
            <a:normAutofit/>
          </a:bodyPr>
          <a:lstStyle/>
          <a:p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997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1320B18-B70C-45B9-B040-2E33CBBC7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53" y="955999"/>
            <a:ext cx="5131382" cy="35786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/>
              <a:t>Characteristics of surface and body waves</a:t>
            </a:r>
          </a:p>
          <a:p>
            <a:pPr marL="0" indent="0" algn="just">
              <a:buNone/>
            </a:pPr>
            <a:endParaRPr lang="en-US" sz="500" dirty="0"/>
          </a:p>
          <a:p>
            <a:pPr marL="385763" indent="-385763" algn="just">
              <a:buFont typeface="+mj-lt"/>
              <a:buAutoNum type="arabicPeriod"/>
            </a:pPr>
            <a:r>
              <a:rPr lang="en-US" sz="1800" b="1" dirty="0"/>
              <a:t>Records of a seismic event begin with P waves, followed by S waves, and finally by surface waves.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en-US" sz="1800" b="1" dirty="0"/>
              <a:t>Surface waves usually have </a:t>
            </a:r>
            <a:r>
              <a:rPr lang="en-US" sz="1800" b="1" dirty="0">
                <a:solidFill>
                  <a:srgbClr val="FF0000"/>
                </a:solidFill>
              </a:rPr>
              <a:t>larger amplitudes </a:t>
            </a:r>
            <a:r>
              <a:rPr lang="en-US" sz="1800" b="1" dirty="0"/>
              <a:t>and lower frequency (longer periods)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en-US" sz="1800" b="1" dirty="0"/>
              <a:t>Surface waves have the characteristics of </a:t>
            </a:r>
            <a:r>
              <a:rPr lang="en-US" sz="1800" b="1" i="1" dirty="0">
                <a:solidFill>
                  <a:srgbClr val="FF0000"/>
                </a:solidFill>
              </a:rPr>
              <a:t>dispersion</a:t>
            </a:r>
            <a:r>
              <a:rPr lang="en-US" sz="1800" b="1" dirty="0"/>
              <a:t> (</a:t>
            </a:r>
            <a:r>
              <a:rPr lang="en-US" sz="1800" b="1" i="1" dirty="0"/>
              <a:t>velocity depends on frequency</a:t>
            </a:r>
            <a:r>
              <a:rPr lang="en-US" sz="1800" b="1" dirty="0"/>
              <a:t>).</a:t>
            </a:r>
          </a:p>
          <a:p>
            <a:pPr marL="385763" indent="-385763" algn="just">
              <a:buFont typeface="+mj-lt"/>
              <a:buAutoNum type="arabicPeriod"/>
            </a:pPr>
            <a:r>
              <a:rPr lang="en-US" sz="1800" b="1" dirty="0"/>
              <a:t>Body waves propagate in a spherical way, while </a:t>
            </a:r>
            <a:r>
              <a:rPr lang="en-US" altLang="zh-CN" sz="1800" b="1" dirty="0"/>
              <a:t>surface waves propagate in a </a:t>
            </a:r>
            <a:r>
              <a:rPr lang="en-US" sz="1800" b="1" dirty="0"/>
              <a:t>cylindrical way.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CB7D5C-327B-42D5-AE35-226FF197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>
            <a:normAutofit/>
          </a:bodyPr>
          <a:lstStyle/>
          <a:p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241C4-72EF-4E7C-90C5-98C1315F7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206" y="671518"/>
            <a:ext cx="3550354" cy="391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26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9340" y="701316"/>
            <a:ext cx="5254411" cy="3834941"/>
          </a:xfrm>
          <a:prstGeom prst="rect">
            <a:avLst/>
          </a:prstGeom>
        </p:spPr>
      </p:pic>
      <p:sp>
        <p:nvSpPr>
          <p:cNvPr id="11267" name="内容占位符 2"/>
          <p:cNvSpPr txBox="1">
            <a:spLocks/>
          </p:cNvSpPr>
          <p:nvPr/>
        </p:nvSpPr>
        <p:spPr bwMode="auto">
          <a:xfrm>
            <a:off x="159367" y="105555"/>
            <a:ext cx="7074913" cy="32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Rayleigh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in a homogeneous half-space model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68948" y="1786920"/>
            <a:ext cx="2715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= 577 m/s, </a:t>
            </a:r>
          </a:p>
          <a:p>
            <a:pPr algn="ctr"/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 m/s, </a:t>
            </a: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den= 2.0 g/cm</a:t>
            </a:r>
            <a:r>
              <a:rPr lang="en-US" sz="15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5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3219" y="3246120"/>
            <a:ext cx="10194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(Time)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D6EC382-72FD-4CC4-8E6A-8106A5B8D0E0}"/>
              </a:ext>
            </a:extLst>
          </p:cNvPr>
          <p:cNvSpPr/>
          <p:nvPr/>
        </p:nvSpPr>
        <p:spPr>
          <a:xfrm>
            <a:off x="4571999" y="572315"/>
            <a:ext cx="299405" cy="258002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882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88E60E-11B2-4747-9CA5-0E7B882F6A67}"/>
              </a:ext>
            </a:extLst>
          </p:cNvPr>
          <p:cNvSpPr txBox="1">
            <a:spLocks/>
          </p:cNvSpPr>
          <p:nvPr/>
        </p:nvSpPr>
        <p:spPr bwMode="auto">
          <a:xfrm>
            <a:off x="159367" y="105555"/>
            <a:ext cx="7074913" cy="32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Rayleigh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in a homogeneous half-space model</a:t>
            </a: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044179"/>
            <a:ext cx="63769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2250282" y="3474244"/>
            <a:ext cx="9601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wave</a:t>
            </a:r>
            <a:endParaRPr lang="en-GB" alt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3059907" y="2720578"/>
            <a:ext cx="9701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wave</a:t>
            </a:r>
            <a:endParaRPr lang="en-GB" alt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13"/>
          <p:cNvSpPr txBox="1">
            <a:spLocks noChangeArrowheads="1"/>
          </p:cNvSpPr>
          <p:nvPr/>
        </p:nvSpPr>
        <p:spPr bwMode="auto">
          <a:xfrm>
            <a:off x="6223398" y="2263378"/>
            <a:ext cx="9476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endParaRPr lang="en-GB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14"/>
          <p:cNvSpPr txBox="1">
            <a:spLocks noChangeArrowheads="1"/>
          </p:cNvSpPr>
          <p:nvPr/>
        </p:nvSpPr>
        <p:spPr bwMode="auto">
          <a:xfrm>
            <a:off x="5868592" y="3474244"/>
            <a:ext cx="9601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wave</a:t>
            </a:r>
            <a:endParaRPr lang="en-GB" alt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TextBox 15"/>
          <p:cNvSpPr txBox="1">
            <a:spLocks noChangeArrowheads="1"/>
          </p:cNvSpPr>
          <p:nvPr/>
        </p:nvSpPr>
        <p:spPr bwMode="auto">
          <a:xfrm>
            <a:off x="4816079" y="2801541"/>
            <a:ext cx="9701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wave</a:t>
            </a:r>
            <a:endParaRPr lang="en-GB" alt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TextBox 19"/>
          <p:cNvSpPr txBox="1">
            <a:spLocks noChangeArrowheads="1"/>
          </p:cNvSpPr>
          <p:nvPr/>
        </p:nvSpPr>
        <p:spPr bwMode="auto">
          <a:xfrm>
            <a:off x="5156598" y="1608535"/>
            <a:ext cx="14251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endParaRPr lang="en-GB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Box 20"/>
          <p:cNvSpPr txBox="1">
            <a:spLocks noChangeArrowheads="1"/>
          </p:cNvSpPr>
          <p:nvPr/>
        </p:nvSpPr>
        <p:spPr bwMode="auto">
          <a:xfrm>
            <a:off x="3146823" y="1608535"/>
            <a:ext cx="14251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endParaRPr lang="en-GB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TextBox 21"/>
          <p:cNvSpPr txBox="1">
            <a:spLocks noChangeArrowheads="1"/>
          </p:cNvSpPr>
          <p:nvPr/>
        </p:nvSpPr>
        <p:spPr bwMode="auto">
          <a:xfrm>
            <a:off x="2158604" y="2283619"/>
            <a:ext cx="9476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endParaRPr lang="en-GB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7" name="Rectangle 3"/>
          <p:cNvSpPr>
            <a:spLocks noChangeArrowheads="1"/>
          </p:cNvSpPr>
          <p:nvPr/>
        </p:nvSpPr>
        <p:spPr bwMode="auto">
          <a:xfrm>
            <a:off x="2039541" y="4175522"/>
            <a:ext cx="50839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homogeneous half-space, Rayleigh wave velocity is about 0.92Vs if Poisson’s ratio = 0.25.</a:t>
            </a:r>
            <a:r>
              <a:rPr lang="en-US" altLang="en-US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40127" y="707917"/>
            <a:ext cx="218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exist when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Poisson’s ratio &gt; 0.26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462210" y="1358504"/>
            <a:ext cx="54006" cy="7417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2467014" y="1475910"/>
            <a:ext cx="95212" cy="6902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55770" y="758641"/>
            <a:ext cx="218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exist when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Poisson’s ratio &gt; 0.26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24ABC5-B88A-4A6A-808B-74B184697F26}"/>
              </a:ext>
            </a:extLst>
          </p:cNvPr>
          <p:cNvSpPr txBox="1"/>
          <p:nvPr/>
        </p:nvSpPr>
        <p:spPr>
          <a:xfrm>
            <a:off x="7339541" y="4452521"/>
            <a:ext cx="2045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(Zeng et al., 2012)</a:t>
            </a:r>
          </a:p>
        </p:txBody>
      </p:sp>
    </p:spTree>
    <p:extLst>
      <p:ext uri="{BB962C8B-B14F-4D97-AF65-F5344CB8AC3E}">
        <p14:creationId xmlns:p14="http://schemas.microsoft.com/office/powerpoint/2010/main" val="39013053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11271" grpId="0"/>
      <p:bldP spid="11272" grpId="0"/>
      <p:bldP spid="11273" grpId="0"/>
      <p:bldP spid="11274" grpId="0"/>
      <p:bldP spid="11275" grpId="0"/>
      <p:bldP spid="11276" grpId="0"/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ol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724" y="805741"/>
            <a:ext cx="5173470" cy="365094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087724" y="1129773"/>
            <a:ext cx="517347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81227" y="3124740"/>
            <a:ext cx="925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(Time)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01269" y="805741"/>
            <a:ext cx="3774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= 200 m/s,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600 m/s, den= 2.0 g/cm</a:t>
            </a:r>
            <a:r>
              <a:rPr lang="en-US" sz="15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5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7094" y="1408108"/>
            <a:ext cx="3774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= 500 m/s, </a:t>
            </a: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 m/s, den= 2.0 g/cm</a:t>
            </a:r>
            <a:r>
              <a:rPr lang="en-US" sz="15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5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0CD6DA52-41EA-4AF8-BFE1-670C523896D3}"/>
              </a:ext>
            </a:extLst>
          </p:cNvPr>
          <p:cNvSpPr/>
          <p:nvPr/>
        </p:nvSpPr>
        <p:spPr>
          <a:xfrm>
            <a:off x="4515355" y="620867"/>
            <a:ext cx="299405" cy="258002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C8EB9E3-D213-4D5D-87D9-7C2F05F166F9}"/>
              </a:ext>
            </a:extLst>
          </p:cNvPr>
          <p:cNvSpPr txBox="1">
            <a:spLocks/>
          </p:cNvSpPr>
          <p:nvPr/>
        </p:nvSpPr>
        <p:spPr bwMode="auto">
          <a:xfrm>
            <a:off x="187524" y="196575"/>
            <a:ext cx="4869061" cy="32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Rayleigh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in a layered model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05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8407C4F6-896D-47B5-9612-C929CFC61B22}"/>
              </a:ext>
            </a:extLst>
          </p:cNvPr>
          <p:cNvSpPr txBox="1">
            <a:spLocks/>
          </p:cNvSpPr>
          <p:nvPr/>
        </p:nvSpPr>
        <p:spPr bwMode="auto">
          <a:xfrm>
            <a:off x="187524" y="196575"/>
            <a:ext cx="4869061" cy="32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Rayleigh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in a layered model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AD36D-81EA-48EE-A2E3-DFD3EDB0BC28}"/>
              </a:ext>
            </a:extLst>
          </p:cNvPr>
          <p:cNvSpPr txBox="1"/>
          <p:nvPr/>
        </p:nvSpPr>
        <p:spPr>
          <a:xfrm>
            <a:off x="-675878" y="1215682"/>
            <a:ext cx="37747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1:</a:t>
            </a: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= 200 m/s, </a:t>
            </a:r>
          </a:p>
          <a:p>
            <a:pPr algn="ctr"/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600 m/s, </a:t>
            </a: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h= 5 m,</a:t>
            </a: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den= 2.0 g/cm</a:t>
            </a:r>
            <a:r>
              <a:rPr lang="en-US" sz="15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5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93301-B77E-40B0-88B1-BC52FC289A39}"/>
              </a:ext>
            </a:extLst>
          </p:cNvPr>
          <p:cNvSpPr txBox="1"/>
          <p:nvPr/>
        </p:nvSpPr>
        <p:spPr>
          <a:xfrm>
            <a:off x="-675878" y="2681324"/>
            <a:ext cx="3774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2:</a:t>
            </a: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= 500 m/s, </a:t>
            </a:r>
          </a:p>
          <a:p>
            <a:pPr algn="ctr"/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 m/s, </a:t>
            </a: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den= 2.0 g/cm</a:t>
            </a:r>
            <a:r>
              <a:rPr lang="en-US" sz="15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5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FC2337-7AC3-4540-B58B-A84A2F2C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8" y="1149216"/>
            <a:ext cx="3259602" cy="3064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41A4D-8443-43DE-8C8E-546C1784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65" y="1631180"/>
            <a:ext cx="3259601" cy="2440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9F60A-1639-438A-A431-CD25FA8764A3}"/>
              </a:ext>
            </a:extLst>
          </p:cNvPr>
          <p:cNvSpPr txBox="1"/>
          <p:nvPr/>
        </p:nvSpPr>
        <p:spPr>
          <a:xfrm>
            <a:off x="6328979" y="1215682"/>
            <a:ext cx="21675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image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C4E124B-61C8-49FC-9341-0D096B63249B}"/>
              </a:ext>
            </a:extLst>
          </p:cNvPr>
          <p:cNvSpPr/>
          <p:nvPr/>
        </p:nvSpPr>
        <p:spPr>
          <a:xfrm>
            <a:off x="5008227" y="2571750"/>
            <a:ext cx="529838" cy="20503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194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526962" y="790088"/>
            <a:ext cx="601688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Travel time of the various waves</a:t>
            </a:r>
          </a:p>
          <a:p>
            <a:pPr marL="270"/>
            <a:endParaRPr lang="de-DE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5F5014-F0DA-4F67-BBA6-2F3E54A2CDCA}"/>
              </a:ext>
            </a:extLst>
          </p:cNvPr>
          <p:cNvCxnSpPr/>
          <p:nvPr/>
        </p:nvCxnSpPr>
        <p:spPr>
          <a:xfrm>
            <a:off x="3080209" y="1654404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97E03B-1C67-48B7-9F0B-BC5D31685BEA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A78F-F209-4A89-8D70-06B0B6E767A2}"/>
              </a:ext>
            </a:extLst>
          </p:cNvPr>
          <p:cNvSpPr txBox="1"/>
          <p:nvPr/>
        </p:nvSpPr>
        <p:spPr>
          <a:xfrm>
            <a:off x="5328502" y="1377405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01F88-C20D-4D57-B4F4-EA401A4B1D31}"/>
              </a:ext>
            </a:extLst>
          </p:cNvPr>
          <p:cNvSpPr txBox="1"/>
          <p:nvPr/>
        </p:nvSpPr>
        <p:spPr>
          <a:xfrm>
            <a:off x="2247115" y="4014554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E87877-BA8C-4857-A124-E0357D327D76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2361414" cy="110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5C67D4-E188-4463-B724-2B7AE8EE623E}"/>
              </a:ext>
            </a:extLst>
          </p:cNvPr>
          <p:cNvSpPr txBox="1"/>
          <p:nvPr/>
        </p:nvSpPr>
        <p:spPr>
          <a:xfrm>
            <a:off x="5361074" y="2506992"/>
            <a:ext cx="1265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P wave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F71F69E8-EDDE-419C-B8C1-07E93BEACE3D}"/>
              </a:ext>
            </a:extLst>
          </p:cNvPr>
          <p:cNvSpPr txBox="1">
            <a:spLocks/>
          </p:cNvSpPr>
          <p:nvPr/>
        </p:nvSpPr>
        <p:spPr>
          <a:xfrm>
            <a:off x="390531" y="250037"/>
            <a:ext cx="6911975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9218669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526962" y="790088"/>
            <a:ext cx="601688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Travel time of the various waves</a:t>
            </a:r>
          </a:p>
          <a:p>
            <a:pPr marL="270"/>
            <a:endParaRPr lang="de-DE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5F5014-F0DA-4F67-BBA6-2F3E54A2CDCA}"/>
              </a:ext>
            </a:extLst>
          </p:cNvPr>
          <p:cNvCxnSpPr/>
          <p:nvPr/>
        </p:nvCxnSpPr>
        <p:spPr>
          <a:xfrm>
            <a:off x="3080209" y="1654404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97E03B-1C67-48B7-9F0B-BC5D31685BEA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A78F-F209-4A89-8D70-06B0B6E767A2}"/>
              </a:ext>
            </a:extLst>
          </p:cNvPr>
          <p:cNvSpPr txBox="1"/>
          <p:nvPr/>
        </p:nvSpPr>
        <p:spPr>
          <a:xfrm>
            <a:off x="5328502" y="1377405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01F88-C20D-4D57-B4F4-EA401A4B1D31}"/>
              </a:ext>
            </a:extLst>
          </p:cNvPr>
          <p:cNvSpPr txBox="1"/>
          <p:nvPr/>
        </p:nvSpPr>
        <p:spPr>
          <a:xfrm>
            <a:off x="2247115" y="4014554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E87877-BA8C-4857-A124-E0357D327D76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2361414" cy="110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5C67D4-E188-4463-B724-2B7AE8EE623E}"/>
              </a:ext>
            </a:extLst>
          </p:cNvPr>
          <p:cNvSpPr txBox="1"/>
          <p:nvPr/>
        </p:nvSpPr>
        <p:spPr>
          <a:xfrm>
            <a:off x="5361074" y="2506992"/>
            <a:ext cx="1265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P wave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31A20-C278-497D-B9D1-DB831134742F}"/>
              </a:ext>
            </a:extLst>
          </p:cNvPr>
          <p:cNvCxnSpPr>
            <a:cxnSpLocks/>
          </p:cNvCxnSpPr>
          <p:nvPr/>
        </p:nvCxnSpPr>
        <p:spPr>
          <a:xfrm>
            <a:off x="3535402" y="2081861"/>
            <a:ext cx="2267021" cy="398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1AF801-E4FD-42F0-AAF2-12350185B1FF}"/>
              </a:ext>
            </a:extLst>
          </p:cNvPr>
          <p:cNvSpPr txBox="1"/>
          <p:nvPr/>
        </p:nvSpPr>
        <p:spPr>
          <a:xfrm>
            <a:off x="5268206" y="2066742"/>
            <a:ext cx="1532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Refracted P wave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CAC6F6EB-C5E4-47FE-8898-C6D2F4C1FE7C}"/>
              </a:ext>
            </a:extLst>
          </p:cNvPr>
          <p:cNvSpPr txBox="1">
            <a:spLocks/>
          </p:cNvSpPr>
          <p:nvPr/>
        </p:nvSpPr>
        <p:spPr>
          <a:xfrm>
            <a:off x="390531" y="250037"/>
            <a:ext cx="6911975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8631371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526962" y="790088"/>
            <a:ext cx="601688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Travel time of the various waves</a:t>
            </a:r>
          </a:p>
          <a:p>
            <a:pPr marL="270"/>
            <a:endParaRPr lang="de-DE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5F5014-F0DA-4F67-BBA6-2F3E54A2CDCA}"/>
              </a:ext>
            </a:extLst>
          </p:cNvPr>
          <p:cNvCxnSpPr/>
          <p:nvPr/>
        </p:nvCxnSpPr>
        <p:spPr>
          <a:xfrm>
            <a:off x="3080209" y="1654404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97E03B-1C67-48B7-9F0B-BC5D31685BEA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A78F-F209-4A89-8D70-06B0B6E767A2}"/>
              </a:ext>
            </a:extLst>
          </p:cNvPr>
          <p:cNvSpPr txBox="1"/>
          <p:nvPr/>
        </p:nvSpPr>
        <p:spPr>
          <a:xfrm>
            <a:off x="5328502" y="1377405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01F88-C20D-4D57-B4F4-EA401A4B1D31}"/>
              </a:ext>
            </a:extLst>
          </p:cNvPr>
          <p:cNvSpPr txBox="1"/>
          <p:nvPr/>
        </p:nvSpPr>
        <p:spPr>
          <a:xfrm>
            <a:off x="2247115" y="4014554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E87877-BA8C-4857-A124-E0357D327D76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2361414" cy="110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5C67D4-E188-4463-B724-2B7AE8EE623E}"/>
              </a:ext>
            </a:extLst>
          </p:cNvPr>
          <p:cNvSpPr txBox="1"/>
          <p:nvPr/>
        </p:nvSpPr>
        <p:spPr>
          <a:xfrm>
            <a:off x="5361074" y="2506992"/>
            <a:ext cx="1265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P wave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31A20-C278-497D-B9D1-DB831134742F}"/>
              </a:ext>
            </a:extLst>
          </p:cNvPr>
          <p:cNvCxnSpPr>
            <a:cxnSpLocks/>
          </p:cNvCxnSpPr>
          <p:nvPr/>
        </p:nvCxnSpPr>
        <p:spPr>
          <a:xfrm>
            <a:off x="3535402" y="2081861"/>
            <a:ext cx="2267021" cy="398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1AF801-E4FD-42F0-AAF2-12350185B1FF}"/>
              </a:ext>
            </a:extLst>
          </p:cNvPr>
          <p:cNvSpPr txBox="1"/>
          <p:nvPr/>
        </p:nvSpPr>
        <p:spPr>
          <a:xfrm>
            <a:off x="5268206" y="2066742"/>
            <a:ext cx="1532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Refracted P wave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C8C77A3-A5DA-4CA5-8825-1E49CB749A68}"/>
              </a:ext>
            </a:extLst>
          </p:cNvPr>
          <p:cNvSpPr/>
          <p:nvPr/>
        </p:nvSpPr>
        <p:spPr>
          <a:xfrm>
            <a:off x="3080208" y="2050334"/>
            <a:ext cx="2326064" cy="732690"/>
          </a:xfrm>
          <a:custGeom>
            <a:avLst/>
            <a:gdLst>
              <a:gd name="connsiteX0" fmla="*/ 0 w 3374796"/>
              <a:gd name="connsiteY0" fmla="*/ 0 h 1234911"/>
              <a:gd name="connsiteX1" fmla="*/ 575035 w 3374796"/>
              <a:gd name="connsiteY1" fmla="*/ 47134 h 1234911"/>
              <a:gd name="connsiteX2" fmla="*/ 1018095 w 3374796"/>
              <a:gd name="connsiteY2" fmla="*/ 169682 h 1234911"/>
              <a:gd name="connsiteX3" fmla="*/ 1781666 w 3374796"/>
              <a:gd name="connsiteY3" fmla="*/ 461913 h 1234911"/>
              <a:gd name="connsiteX4" fmla="*/ 2856322 w 3374796"/>
              <a:gd name="connsiteY4" fmla="*/ 989814 h 1234911"/>
              <a:gd name="connsiteX5" fmla="*/ 3374796 w 3374796"/>
              <a:gd name="connsiteY5" fmla="*/ 1234911 h 123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4796" h="1234911">
                <a:moveTo>
                  <a:pt x="0" y="0"/>
                </a:moveTo>
                <a:cubicBezTo>
                  <a:pt x="202676" y="9427"/>
                  <a:pt x="405353" y="18854"/>
                  <a:pt x="575035" y="47134"/>
                </a:cubicBezTo>
                <a:cubicBezTo>
                  <a:pt x="744718" y="75414"/>
                  <a:pt x="816990" y="100552"/>
                  <a:pt x="1018095" y="169682"/>
                </a:cubicBezTo>
                <a:cubicBezTo>
                  <a:pt x="1219200" y="238812"/>
                  <a:pt x="1475295" y="325224"/>
                  <a:pt x="1781666" y="461913"/>
                </a:cubicBezTo>
                <a:cubicBezTo>
                  <a:pt x="2088037" y="598602"/>
                  <a:pt x="2590800" y="860981"/>
                  <a:pt x="2856322" y="989814"/>
                </a:cubicBezTo>
                <a:cubicBezTo>
                  <a:pt x="3121844" y="1118647"/>
                  <a:pt x="3248320" y="1176779"/>
                  <a:pt x="3374796" y="1234911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863BF-DA45-47D9-803D-88D1C59E1C10}"/>
              </a:ext>
            </a:extLst>
          </p:cNvPr>
          <p:cNvSpPr txBox="1"/>
          <p:nvPr/>
        </p:nvSpPr>
        <p:spPr>
          <a:xfrm>
            <a:off x="3522564" y="2522017"/>
            <a:ext cx="15208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Reflected P wave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890F9E5-516E-4AEE-9304-DC4CB4EF4A43}"/>
              </a:ext>
            </a:extLst>
          </p:cNvPr>
          <p:cNvSpPr txBox="1">
            <a:spLocks/>
          </p:cNvSpPr>
          <p:nvPr/>
        </p:nvSpPr>
        <p:spPr>
          <a:xfrm>
            <a:off x="390531" y="250037"/>
            <a:ext cx="6911975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618706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DBDB9B8-55F4-41AD-9106-77F71264F024}"/>
              </a:ext>
            </a:extLst>
          </p:cNvPr>
          <p:cNvSpPr/>
          <p:nvPr/>
        </p:nvSpPr>
        <p:spPr>
          <a:xfrm rot="19355918">
            <a:off x="3137628" y="1390615"/>
            <a:ext cx="1524332" cy="270158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8" name="TextShape 1"/>
          <p:cNvSpPr txBox="1"/>
          <p:nvPr/>
        </p:nvSpPr>
        <p:spPr>
          <a:xfrm>
            <a:off x="526962" y="790088"/>
            <a:ext cx="601688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Travel time of the various waves</a:t>
            </a:r>
          </a:p>
          <a:p>
            <a:pPr marL="270"/>
            <a:endParaRPr lang="de-DE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5F5014-F0DA-4F67-BBA6-2F3E54A2CDCA}"/>
              </a:ext>
            </a:extLst>
          </p:cNvPr>
          <p:cNvCxnSpPr/>
          <p:nvPr/>
        </p:nvCxnSpPr>
        <p:spPr>
          <a:xfrm>
            <a:off x="3080209" y="1654404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97E03B-1C67-48B7-9F0B-BC5D31685BEA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A78F-F209-4A89-8D70-06B0B6E767A2}"/>
              </a:ext>
            </a:extLst>
          </p:cNvPr>
          <p:cNvSpPr txBox="1"/>
          <p:nvPr/>
        </p:nvSpPr>
        <p:spPr>
          <a:xfrm>
            <a:off x="5328502" y="1377405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01F88-C20D-4D57-B4F4-EA401A4B1D31}"/>
              </a:ext>
            </a:extLst>
          </p:cNvPr>
          <p:cNvSpPr txBox="1"/>
          <p:nvPr/>
        </p:nvSpPr>
        <p:spPr>
          <a:xfrm>
            <a:off x="2247115" y="4014554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E87877-BA8C-4857-A124-E0357D327D76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2361414" cy="110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5C67D4-E188-4463-B724-2B7AE8EE623E}"/>
              </a:ext>
            </a:extLst>
          </p:cNvPr>
          <p:cNvSpPr txBox="1"/>
          <p:nvPr/>
        </p:nvSpPr>
        <p:spPr>
          <a:xfrm>
            <a:off x="5361074" y="2506992"/>
            <a:ext cx="1265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P wave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31A20-C278-497D-B9D1-DB831134742F}"/>
              </a:ext>
            </a:extLst>
          </p:cNvPr>
          <p:cNvCxnSpPr>
            <a:cxnSpLocks/>
          </p:cNvCxnSpPr>
          <p:nvPr/>
        </p:nvCxnSpPr>
        <p:spPr>
          <a:xfrm>
            <a:off x="3535402" y="2081861"/>
            <a:ext cx="2267021" cy="398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1AF801-E4FD-42F0-AAF2-12350185B1FF}"/>
              </a:ext>
            </a:extLst>
          </p:cNvPr>
          <p:cNvSpPr txBox="1"/>
          <p:nvPr/>
        </p:nvSpPr>
        <p:spPr>
          <a:xfrm>
            <a:off x="5268206" y="2066742"/>
            <a:ext cx="1532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Refracted P wave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C8C77A3-A5DA-4CA5-8825-1E49CB749A68}"/>
              </a:ext>
            </a:extLst>
          </p:cNvPr>
          <p:cNvSpPr/>
          <p:nvPr/>
        </p:nvSpPr>
        <p:spPr>
          <a:xfrm>
            <a:off x="3080208" y="2050334"/>
            <a:ext cx="2326064" cy="732690"/>
          </a:xfrm>
          <a:custGeom>
            <a:avLst/>
            <a:gdLst>
              <a:gd name="connsiteX0" fmla="*/ 0 w 3374796"/>
              <a:gd name="connsiteY0" fmla="*/ 0 h 1234911"/>
              <a:gd name="connsiteX1" fmla="*/ 575035 w 3374796"/>
              <a:gd name="connsiteY1" fmla="*/ 47134 h 1234911"/>
              <a:gd name="connsiteX2" fmla="*/ 1018095 w 3374796"/>
              <a:gd name="connsiteY2" fmla="*/ 169682 h 1234911"/>
              <a:gd name="connsiteX3" fmla="*/ 1781666 w 3374796"/>
              <a:gd name="connsiteY3" fmla="*/ 461913 h 1234911"/>
              <a:gd name="connsiteX4" fmla="*/ 2856322 w 3374796"/>
              <a:gd name="connsiteY4" fmla="*/ 989814 h 1234911"/>
              <a:gd name="connsiteX5" fmla="*/ 3374796 w 3374796"/>
              <a:gd name="connsiteY5" fmla="*/ 1234911 h 123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4796" h="1234911">
                <a:moveTo>
                  <a:pt x="0" y="0"/>
                </a:moveTo>
                <a:cubicBezTo>
                  <a:pt x="202676" y="9427"/>
                  <a:pt x="405353" y="18854"/>
                  <a:pt x="575035" y="47134"/>
                </a:cubicBezTo>
                <a:cubicBezTo>
                  <a:pt x="744718" y="75414"/>
                  <a:pt x="816990" y="100552"/>
                  <a:pt x="1018095" y="169682"/>
                </a:cubicBezTo>
                <a:cubicBezTo>
                  <a:pt x="1219200" y="238812"/>
                  <a:pt x="1475295" y="325224"/>
                  <a:pt x="1781666" y="461913"/>
                </a:cubicBezTo>
                <a:cubicBezTo>
                  <a:pt x="2088037" y="598602"/>
                  <a:pt x="2590800" y="860981"/>
                  <a:pt x="2856322" y="989814"/>
                </a:cubicBezTo>
                <a:cubicBezTo>
                  <a:pt x="3121844" y="1118647"/>
                  <a:pt x="3248320" y="1176779"/>
                  <a:pt x="3374796" y="1234911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E43C8-60B8-42E0-959D-0B595B8FDDAD}"/>
              </a:ext>
            </a:extLst>
          </p:cNvPr>
          <p:cNvSpPr txBox="1"/>
          <p:nvPr/>
        </p:nvSpPr>
        <p:spPr>
          <a:xfrm>
            <a:off x="5010070" y="3709088"/>
            <a:ext cx="1406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Rayleigh waves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863BF-DA45-47D9-803D-88D1C59E1C10}"/>
              </a:ext>
            </a:extLst>
          </p:cNvPr>
          <p:cNvSpPr txBox="1"/>
          <p:nvPr/>
        </p:nvSpPr>
        <p:spPr>
          <a:xfrm>
            <a:off x="3522564" y="2522017"/>
            <a:ext cx="15208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Reflected P wave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36F8F8C5-0C34-406D-B841-3F470C5F5E9C}"/>
              </a:ext>
            </a:extLst>
          </p:cNvPr>
          <p:cNvSpPr txBox="1">
            <a:spLocks/>
          </p:cNvSpPr>
          <p:nvPr/>
        </p:nvSpPr>
        <p:spPr>
          <a:xfrm>
            <a:off x="390531" y="250037"/>
            <a:ext cx="6911975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8683185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C380-F68A-4375-A799-1414CBA7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04BE-4AC7-4303-9B94-039C9BEA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55" y="985588"/>
            <a:ext cx="6267450" cy="331690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/>
              <a:t>Shallow seismic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Conventional shallow-seismic 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FWI of shallow-seismic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2">
                    <a:lumMod val="75000"/>
                  </a:schemeClr>
                </a:solidFill>
              </a:rPr>
              <a:t>Challenges in shallow-seismic FWI</a:t>
            </a: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943998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DBDB9B8-55F4-41AD-9106-77F71264F024}"/>
              </a:ext>
            </a:extLst>
          </p:cNvPr>
          <p:cNvSpPr/>
          <p:nvPr/>
        </p:nvSpPr>
        <p:spPr>
          <a:xfrm rot="19355918">
            <a:off x="3137628" y="1390615"/>
            <a:ext cx="1524332" cy="270158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8" name="TextShape 1"/>
          <p:cNvSpPr txBox="1"/>
          <p:nvPr/>
        </p:nvSpPr>
        <p:spPr>
          <a:xfrm>
            <a:off x="526962" y="790088"/>
            <a:ext cx="601688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Travel time of the various waves</a:t>
            </a:r>
          </a:p>
          <a:p>
            <a:pPr marL="270"/>
            <a:endParaRPr lang="de-DE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de-DE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5F5014-F0DA-4F67-BBA6-2F3E54A2CDCA}"/>
              </a:ext>
            </a:extLst>
          </p:cNvPr>
          <p:cNvCxnSpPr/>
          <p:nvPr/>
        </p:nvCxnSpPr>
        <p:spPr>
          <a:xfrm>
            <a:off x="3080209" y="1654404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97E03B-1C67-48B7-9F0B-BC5D31685BEA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A78F-F209-4A89-8D70-06B0B6E767A2}"/>
              </a:ext>
            </a:extLst>
          </p:cNvPr>
          <p:cNvSpPr txBox="1"/>
          <p:nvPr/>
        </p:nvSpPr>
        <p:spPr>
          <a:xfrm>
            <a:off x="5328502" y="1377405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01F88-C20D-4D57-B4F4-EA401A4B1D31}"/>
              </a:ext>
            </a:extLst>
          </p:cNvPr>
          <p:cNvSpPr txBox="1"/>
          <p:nvPr/>
        </p:nvSpPr>
        <p:spPr>
          <a:xfrm>
            <a:off x="2247115" y="4014554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E87877-BA8C-4857-A124-E0357D327D76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2361414" cy="110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5C67D4-E188-4463-B724-2B7AE8EE623E}"/>
              </a:ext>
            </a:extLst>
          </p:cNvPr>
          <p:cNvSpPr txBox="1"/>
          <p:nvPr/>
        </p:nvSpPr>
        <p:spPr>
          <a:xfrm>
            <a:off x="5361074" y="2506992"/>
            <a:ext cx="12659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P wave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431A20-C278-497D-B9D1-DB831134742F}"/>
              </a:ext>
            </a:extLst>
          </p:cNvPr>
          <p:cNvCxnSpPr>
            <a:cxnSpLocks/>
          </p:cNvCxnSpPr>
          <p:nvPr/>
        </p:nvCxnSpPr>
        <p:spPr>
          <a:xfrm>
            <a:off x="3535402" y="2081861"/>
            <a:ext cx="2267021" cy="398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1AF801-E4FD-42F0-AAF2-12350185B1FF}"/>
              </a:ext>
            </a:extLst>
          </p:cNvPr>
          <p:cNvSpPr txBox="1"/>
          <p:nvPr/>
        </p:nvSpPr>
        <p:spPr>
          <a:xfrm>
            <a:off x="5268206" y="2066742"/>
            <a:ext cx="1532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Refracted P wave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C8C77A3-A5DA-4CA5-8825-1E49CB749A68}"/>
              </a:ext>
            </a:extLst>
          </p:cNvPr>
          <p:cNvSpPr/>
          <p:nvPr/>
        </p:nvSpPr>
        <p:spPr>
          <a:xfrm>
            <a:off x="3080208" y="2050334"/>
            <a:ext cx="2326064" cy="732690"/>
          </a:xfrm>
          <a:custGeom>
            <a:avLst/>
            <a:gdLst>
              <a:gd name="connsiteX0" fmla="*/ 0 w 3374796"/>
              <a:gd name="connsiteY0" fmla="*/ 0 h 1234911"/>
              <a:gd name="connsiteX1" fmla="*/ 575035 w 3374796"/>
              <a:gd name="connsiteY1" fmla="*/ 47134 h 1234911"/>
              <a:gd name="connsiteX2" fmla="*/ 1018095 w 3374796"/>
              <a:gd name="connsiteY2" fmla="*/ 169682 h 1234911"/>
              <a:gd name="connsiteX3" fmla="*/ 1781666 w 3374796"/>
              <a:gd name="connsiteY3" fmla="*/ 461913 h 1234911"/>
              <a:gd name="connsiteX4" fmla="*/ 2856322 w 3374796"/>
              <a:gd name="connsiteY4" fmla="*/ 989814 h 1234911"/>
              <a:gd name="connsiteX5" fmla="*/ 3374796 w 3374796"/>
              <a:gd name="connsiteY5" fmla="*/ 1234911 h 123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4796" h="1234911">
                <a:moveTo>
                  <a:pt x="0" y="0"/>
                </a:moveTo>
                <a:cubicBezTo>
                  <a:pt x="202676" y="9427"/>
                  <a:pt x="405353" y="18854"/>
                  <a:pt x="575035" y="47134"/>
                </a:cubicBezTo>
                <a:cubicBezTo>
                  <a:pt x="744718" y="75414"/>
                  <a:pt x="816990" y="100552"/>
                  <a:pt x="1018095" y="169682"/>
                </a:cubicBezTo>
                <a:cubicBezTo>
                  <a:pt x="1219200" y="238812"/>
                  <a:pt x="1475295" y="325224"/>
                  <a:pt x="1781666" y="461913"/>
                </a:cubicBezTo>
                <a:cubicBezTo>
                  <a:pt x="2088037" y="598602"/>
                  <a:pt x="2590800" y="860981"/>
                  <a:pt x="2856322" y="989814"/>
                </a:cubicBezTo>
                <a:cubicBezTo>
                  <a:pt x="3121844" y="1118647"/>
                  <a:pt x="3248320" y="1176779"/>
                  <a:pt x="3374796" y="1234911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E43C8-60B8-42E0-959D-0B595B8FDDAD}"/>
              </a:ext>
            </a:extLst>
          </p:cNvPr>
          <p:cNvSpPr txBox="1"/>
          <p:nvPr/>
        </p:nvSpPr>
        <p:spPr>
          <a:xfrm>
            <a:off x="5010070" y="3709088"/>
            <a:ext cx="1406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Rayleigh waves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2B0FFD-B0F4-4414-BA31-C7BFC3A02371}"/>
              </a:ext>
            </a:extLst>
          </p:cNvPr>
          <p:cNvCxnSpPr>
            <a:cxnSpLocks/>
          </p:cNvCxnSpPr>
          <p:nvPr/>
        </p:nvCxnSpPr>
        <p:spPr>
          <a:xfrm>
            <a:off x="3080209" y="1654404"/>
            <a:ext cx="2482757" cy="152756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282FCD-86BB-4694-A887-D003491B7446}"/>
              </a:ext>
            </a:extLst>
          </p:cNvPr>
          <p:cNvSpPr txBox="1"/>
          <p:nvPr/>
        </p:nvSpPr>
        <p:spPr>
          <a:xfrm>
            <a:off x="5587453" y="3108651"/>
            <a:ext cx="894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wave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863BF-DA45-47D9-803D-88D1C59E1C10}"/>
              </a:ext>
            </a:extLst>
          </p:cNvPr>
          <p:cNvSpPr txBox="1"/>
          <p:nvPr/>
        </p:nvSpPr>
        <p:spPr>
          <a:xfrm>
            <a:off x="3522564" y="2522017"/>
            <a:ext cx="15208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Reflected P wave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47733EEE-2BBA-41A1-B4F7-9FD62E9D1E04}"/>
              </a:ext>
            </a:extLst>
          </p:cNvPr>
          <p:cNvSpPr txBox="1">
            <a:spLocks/>
          </p:cNvSpPr>
          <p:nvPr/>
        </p:nvSpPr>
        <p:spPr>
          <a:xfrm>
            <a:off x="390531" y="250037"/>
            <a:ext cx="6911975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1906584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ence&#10;&#10;Description generated with high confidence">
            <a:extLst>
              <a:ext uri="{FF2B5EF4-FFF2-40B4-BE49-F238E27FC236}">
                <a16:creationId xmlns:a16="http://schemas.microsoft.com/office/drawing/2014/main" id="{3409A57C-1C07-4DDD-810D-16D5D0F06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07" y="725177"/>
            <a:ext cx="3442836" cy="3922489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26F203-74DB-456B-82DF-FDC056B10F89}"/>
              </a:ext>
            </a:extLst>
          </p:cNvPr>
          <p:cNvSpPr/>
          <p:nvPr/>
        </p:nvSpPr>
        <p:spPr>
          <a:xfrm rot="926007">
            <a:off x="1258170" y="1123841"/>
            <a:ext cx="500182" cy="18885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13A789-1952-4EBB-A571-CDFADEE2BE44}"/>
              </a:ext>
            </a:extLst>
          </p:cNvPr>
          <p:cNvSpPr txBox="1"/>
          <p:nvPr/>
        </p:nvSpPr>
        <p:spPr>
          <a:xfrm>
            <a:off x="1508261" y="825837"/>
            <a:ext cx="11574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wave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C9A2D0-3A78-49B2-95C3-8CDF7101E40F}"/>
              </a:ext>
            </a:extLst>
          </p:cNvPr>
          <p:cNvSpPr/>
          <p:nvPr/>
        </p:nvSpPr>
        <p:spPr>
          <a:xfrm rot="270687">
            <a:off x="1681654" y="1245590"/>
            <a:ext cx="2673092" cy="260324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B95FDB-9951-4E5F-BD95-D74C55C48B4B}"/>
              </a:ext>
            </a:extLst>
          </p:cNvPr>
          <p:cNvSpPr/>
          <p:nvPr/>
        </p:nvSpPr>
        <p:spPr>
          <a:xfrm>
            <a:off x="2931582" y="987420"/>
            <a:ext cx="14606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Refracted wave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8703B6-34A7-4D35-8F97-38DEF94472ED}"/>
              </a:ext>
            </a:extLst>
          </p:cNvPr>
          <p:cNvSpPr/>
          <p:nvPr/>
        </p:nvSpPr>
        <p:spPr>
          <a:xfrm rot="1122107">
            <a:off x="1012161" y="1644834"/>
            <a:ext cx="4014450" cy="1180756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65190E-401B-4273-94F4-3A51A0EEC4A3}"/>
              </a:ext>
            </a:extLst>
          </p:cNvPr>
          <p:cNvSpPr/>
          <p:nvPr/>
        </p:nvSpPr>
        <p:spPr>
          <a:xfrm>
            <a:off x="1843195" y="2636875"/>
            <a:ext cx="1279517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wave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050C9-B8AF-406D-8856-F2436D3716ED}"/>
              </a:ext>
            </a:extLst>
          </p:cNvPr>
          <p:cNvSpPr txBox="1"/>
          <p:nvPr/>
        </p:nvSpPr>
        <p:spPr>
          <a:xfrm>
            <a:off x="5468985" y="871978"/>
            <a:ext cx="2698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FZJ, Germany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offset: 2 m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interval: 1 m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source (hammer)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geophones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AFFD3-7A32-41A6-A7AF-9D0423C91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91" y="2364125"/>
            <a:ext cx="2141483" cy="1980252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0BE1B0AB-E022-443A-BD4A-876787CC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>
            <a:normAutofit/>
          </a:bodyPr>
          <a:lstStyle/>
          <a:p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806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4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C380-F68A-4375-A799-1414CBA7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04BE-4AC7-4303-9B94-039C9BEA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55" y="985588"/>
            <a:ext cx="6267450" cy="331690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Shallow seismic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/>
              <a:t>Conventional shallow-seismic 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FWI of shallow-seismic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2">
                    <a:lumMod val="75000"/>
                  </a:schemeClr>
                </a:solidFill>
              </a:rPr>
              <a:t>Challenges in shallow-seismic FWI</a:t>
            </a: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61188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38FEE6-A269-400A-B106-B9B3853CF374}"/>
              </a:ext>
            </a:extLst>
          </p:cNvPr>
          <p:cNvGrpSpPr/>
          <p:nvPr/>
        </p:nvGrpSpPr>
        <p:grpSpPr>
          <a:xfrm>
            <a:off x="385024" y="277341"/>
            <a:ext cx="8058089" cy="4383635"/>
            <a:chOff x="385024" y="277341"/>
            <a:chExt cx="8058089" cy="438363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30CA4A9-1618-46E9-AC50-66390AD40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24" y="1267227"/>
              <a:ext cx="4785970" cy="3376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37A08C-AE38-457F-AF66-6FE8147DD286}"/>
                </a:ext>
              </a:extLst>
            </p:cNvPr>
            <p:cNvSpPr/>
            <p:nvPr/>
          </p:nvSpPr>
          <p:spPr>
            <a:xfrm>
              <a:off x="5808922" y="1321711"/>
              <a:ext cx="1668545" cy="36036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B5888C-3512-4345-95EA-3EB1491721AD}"/>
                </a:ext>
              </a:extLst>
            </p:cNvPr>
            <p:cNvSpPr txBox="1"/>
            <p:nvPr/>
          </p:nvSpPr>
          <p:spPr>
            <a:xfrm>
              <a:off x="5808922" y="1317511"/>
              <a:ext cx="16685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Body-wave Data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DC37AEB-74BB-4A76-BEE5-133B8D9EB175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6085750" y="1660103"/>
              <a:ext cx="556418" cy="5349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B42E0F-958D-41E0-BE5F-9D6B845FBA10}"/>
                </a:ext>
              </a:extLst>
            </p:cNvPr>
            <p:cNvSpPr/>
            <p:nvPr/>
          </p:nvSpPr>
          <p:spPr>
            <a:xfrm>
              <a:off x="3398836" y="277341"/>
              <a:ext cx="2558695" cy="4465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D648F9-75BB-4114-B24C-FCBAFCDBC457}"/>
                </a:ext>
              </a:extLst>
            </p:cNvPr>
            <p:cNvSpPr txBox="1"/>
            <p:nvPr/>
          </p:nvSpPr>
          <p:spPr>
            <a:xfrm>
              <a:off x="3398836" y="288687"/>
              <a:ext cx="2563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Shallow-seismic Data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5ECBCF3-D737-4C69-9715-3249B4D181D5}"/>
                </a:ext>
              </a:extLst>
            </p:cNvPr>
            <p:cNvCxnSpPr>
              <a:cxnSpLocks/>
              <a:stCxn id="28" idx="2"/>
              <a:endCxn id="23" idx="0"/>
            </p:cNvCxnSpPr>
            <p:nvPr/>
          </p:nvCxnSpPr>
          <p:spPr>
            <a:xfrm flipH="1">
              <a:off x="2778009" y="723870"/>
              <a:ext cx="1900175" cy="5433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5810A01-D019-4C20-9665-1EC6AE43B29B}"/>
                </a:ext>
              </a:extLst>
            </p:cNvPr>
            <p:cNvCxnSpPr>
              <a:cxnSpLocks/>
              <a:stCxn id="28" idx="2"/>
              <a:endCxn id="25" idx="0"/>
            </p:cNvCxnSpPr>
            <p:nvPr/>
          </p:nvCxnSpPr>
          <p:spPr>
            <a:xfrm>
              <a:off x="4678184" y="723870"/>
              <a:ext cx="1965010" cy="5936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7E260D9-26F7-4B5F-BE6A-FD64A0BE3321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>
              <a:off x="6643194" y="1682074"/>
              <a:ext cx="953008" cy="4840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76834C-399F-4949-959C-CCA9990798DB}"/>
                </a:ext>
              </a:extLst>
            </p:cNvPr>
            <p:cNvSpPr/>
            <p:nvPr/>
          </p:nvSpPr>
          <p:spPr>
            <a:xfrm>
              <a:off x="5415439" y="2165507"/>
              <a:ext cx="1340909" cy="5582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A02F4-75D6-4A2C-8E79-ECB7763F01BC}"/>
                </a:ext>
              </a:extLst>
            </p:cNvPr>
            <p:cNvSpPr txBox="1"/>
            <p:nvPr/>
          </p:nvSpPr>
          <p:spPr>
            <a:xfrm>
              <a:off x="5358877" y="2195064"/>
              <a:ext cx="1453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Refracted-wave</a:t>
              </a:r>
            </a:p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A0957BF-2099-4A28-8106-EB05408BC544}"/>
                </a:ext>
              </a:extLst>
            </p:cNvPr>
            <p:cNvSpPr/>
            <p:nvPr/>
          </p:nvSpPr>
          <p:spPr>
            <a:xfrm>
              <a:off x="6925747" y="2166110"/>
              <a:ext cx="1340909" cy="5582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79124B-D562-4597-8998-1CB1BDC4FB3F}"/>
                </a:ext>
              </a:extLst>
            </p:cNvPr>
            <p:cNvSpPr txBox="1"/>
            <p:nvPr/>
          </p:nvSpPr>
          <p:spPr>
            <a:xfrm>
              <a:off x="6869185" y="2195667"/>
              <a:ext cx="1453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Reflected-wave</a:t>
              </a:r>
            </a:p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4410C46-8340-4540-96C7-7ACF05498A42}"/>
                </a:ext>
              </a:extLst>
            </p:cNvPr>
            <p:cNvSpPr/>
            <p:nvPr/>
          </p:nvSpPr>
          <p:spPr>
            <a:xfrm>
              <a:off x="5409726" y="4102686"/>
              <a:ext cx="1340909" cy="5582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41F68B-F8C2-4EB3-8EA4-EDE68DFFADF9}"/>
                </a:ext>
              </a:extLst>
            </p:cNvPr>
            <p:cNvSpPr txBox="1"/>
            <p:nvPr/>
          </p:nvSpPr>
          <p:spPr>
            <a:xfrm>
              <a:off x="5332358" y="4227942"/>
              <a:ext cx="14537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Vp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or Vs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E622F49-F99B-4493-A7CF-66DDEEAD91B6}"/>
                </a:ext>
              </a:extLst>
            </p:cNvPr>
            <p:cNvCxnSpPr>
              <a:cxnSpLocks/>
              <a:stCxn id="34" idx="2"/>
              <a:endCxn id="37" idx="0"/>
            </p:cNvCxnSpPr>
            <p:nvPr/>
          </p:nvCxnSpPr>
          <p:spPr>
            <a:xfrm flipH="1">
              <a:off x="6080181" y="2718284"/>
              <a:ext cx="5569" cy="13844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0BF6A6E-9648-42FC-9F15-C03C3E5C63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0489" y="2697512"/>
              <a:ext cx="5569" cy="13844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7592B76-A47E-4068-AD0C-CBE4E5FA004A}"/>
                </a:ext>
              </a:extLst>
            </p:cNvPr>
            <p:cNvSpPr/>
            <p:nvPr/>
          </p:nvSpPr>
          <p:spPr>
            <a:xfrm>
              <a:off x="7035416" y="4081914"/>
              <a:ext cx="1340909" cy="5582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25B49C4-ECE8-4ED7-9EFE-C25A4B5D6A8C}"/>
                </a:ext>
              </a:extLst>
            </p:cNvPr>
            <p:cNvSpPr txBox="1"/>
            <p:nvPr/>
          </p:nvSpPr>
          <p:spPr>
            <a:xfrm>
              <a:off x="6989367" y="4087427"/>
              <a:ext cx="14537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i="0" dirty="0">
                  <a:effectLst/>
                  <a:latin typeface="Times" panose="02020603050405020304" pitchFamily="18" charset="0"/>
                  <a:cs typeface="Times" panose="02020603050405020304" pitchFamily="18" charset="0"/>
                </a:rPr>
                <a:t>acoustic impedance</a:t>
              </a:r>
              <a:endParaRPr lang="en-US" sz="15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370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519111" y="1221921"/>
            <a:ext cx="3583552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Primary processes for refracted waves</a:t>
            </a:r>
          </a:p>
          <a:p>
            <a:pPr marL="267840" indent="-267570">
              <a:buBlip>
                <a:blip r:embed="rId2"/>
              </a:buBlip>
            </a:pPr>
            <a:endParaRPr lang="de-DE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70"/>
            <a:endParaRPr lang="de-DE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170" indent="-342900">
              <a:buFont typeface="Arial" panose="020B0604020202020204" pitchFamily="34" charset="0"/>
              <a:buChar char="•"/>
            </a:pPr>
            <a: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Picking first arrivals</a:t>
            </a:r>
          </a:p>
          <a:p>
            <a:pPr marL="343170" indent="-342900">
              <a:buFont typeface="Arial" panose="020B0604020202020204" pitchFamily="34" charset="0"/>
              <a:buChar char="•"/>
            </a:pPr>
            <a:endParaRPr lang="de-DE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3170" indent="-342900">
              <a:buFont typeface="Arial" panose="020B0604020202020204" pitchFamily="34" charset="0"/>
              <a:buChar char="•"/>
            </a:pPr>
            <a:r>
              <a:rPr lang="de-DE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Travel-time tomography</a:t>
            </a:r>
          </a:p>
          <a:p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F4131-6CA7-4F12-A83C-64CB221C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739" y="627060"/>
            <a:ext cx="3079501" cy="3971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0BFC9-88B7-4DC2-BBE3-970537E0FE0C}"/>
              </a:ext>
            </a:extLst>
          </p:cNvPr>
          <p:cNvSpPr txBox="1"/>
          <p:nvPr/>
        </p:nvSpPr>
        <p:spPr>
          <a:xfrm>
            <a:off x="7152308" y="4516440"/>
            <a:ext cx="2243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(Engineering Seismology …, Yilmaz)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C733D693-68EC-4A9B-9B07-A6C6D7BDED11}"/>
              </a:ext>
            </a:extLst>
          </p:cNvPr>
          <p:cNvSpPr/>
          <p:nvPr/>
        </p:nvSpPr>
        <p:spPr>
          <a:xfrm>
            <a:off x="340869" y="330855"/>
            <a:ext cx="5205500" cy="536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sz="2400" b="1" dirty="0">
                <a:latin typeface="TimesNewRoman"/>
              </a:rPr>
              <a:t>Refraction seismic</a:t>
            </a:r>
          </a:p>
        </p:txBody>
      </p:sp>
    </p:spTree>
    <p:extLst>
      <p:ext uri="{BB962C8B-B14F-4D97-AF65-F5344CB8AC3E}">
        <p14:creationId xmlns:p14="http://schemas.microsoft.com/office/powerpoint/2010/main" val="12941933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382912" y="812068"/>
            <a:ext cx="561899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195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Problems in refraction seismic</a:t>
            </a:r>
          </a:p>
          <a:p>
            <a:pPr marL="343170" indent="-342900">
              <a:buFont typeface="Arial" panose="020B0604020202020204" pitchFamily="34" charset="0"/>
              <a:buChar char="•"/>
            </a:pPr>
            <a:r>
              <a:rPr lang="de-DE" sz="195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Hidden layers in first arrivals</a:t>
            </a:r>
          </a:p>
          <a:p>
            <a:pPr marL="267840" indent="-267570">
              <a:buBlip>
                <a:blip r:embed="rId2"/>
              </a:buBlip>
            </a:pPr>
            <a:endParaRPr lang="de-DE" sz="195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de-DE" sz="21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Case 1: low-velocity layer</a:t>
            </a:r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628163A5-31B2-4412-BCDD-8E274856A8B4}"/>
              </a:ext>
            </a:extLst>
          </p:cNvPr>
          <p:cNvGrpSpPr/>
          <p:nvPr/>
        </p:nvGrpSpPr>
        <p:grpSpPr>
          <a:xfrm>
            <a:off x="745475" y="2146404"/>
            <a:ext cx="3541221" cy="2363852"/>
            <a:chOff x="1050138" y="2560580"/>
            <a:chExt cx="4721627" cy="315180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C129DE-3190-4DB5-B3C8-DDA8B3C50F59}"/>
                </a:ext>
              </a:extLst>
            </p:cNvPr>
            <p:cNvCxnSpPr>
              <a:cxnSpLocks/>
            </p:cNvCxnSpPr>
            <p:nvPr/>
          </p:nvCxnSpPr>
          <p:spPr>
            <a:xfrm>
              <a:off x="1221898" y="4115529"/>
              <a:ext cx="4273660" cy="4839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287CB8-D040-4590-B068-549D922FB5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709" y="3027957"/>
              <a:ext cx="4481818" cy="171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30C3BDB3-8F9F-4FA2-A07C-7858BC93203C}"/>
                </a:ext>
              </a:extLst>
            </p:cNvPr>
            <p:cNvSpPr/>
            <p:nvPr/>
          </p:nvSpPr>
          <p:spPr>
            <a:xfrm>
              <a:off x="1301838" y="2908896"/>
              <a:ext cx="185305" cy="21107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62D4FA-BF60-4C06-92F6-35C7618F4AC7}"/>
                </a:ext>
              </a:extLst>
            </p:cNvPr>
            <p:cNvSpPr txBox="1"/>
            <p:nvPr/>
          </p:nvSpPr>
          <p:spPr>
            <a:xfrm>
              <a:off x="1050138" y="2560580"/>
              <a:ext cx="10840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2F3195-E602-4B72-90B7-7AD079C99791}"/>
                </a:ext>
              </a:extLst>
            </p:cNvPr>
            <p:cNvSpPr txBox="1"/>
            <p:nvPr/>
          </p:nvSpPr>
          <p:spPr>
            <a:xfrm>
              <a:off x="5092884" y="3596195"/>
              <a:ext cx="53689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6175E4-2574-4F10-A3F3-6517C09B9EB4}"/>
                </a:ext>
              </a:extLst>
            </p:cNvPr>
            <p:cNvSpPr txBox="1"/>
            <p:nvPr/>
          </p:nvSpPr>
          <p:spPr>
            <a:xfrm>
              <a:off x="5081876" y="4511098"/>
              <a:ext cx="68988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v2</a:t>
              </a:r>
            </a:p>
          </p:txBody>
        </p:sp>
        <p:sp>
          <p:nvSpPr>
            <p:cNvPr id="20" name="Flowchart: Merge 19">
              <a:extLst>
                <a:ext uri="{FF2B5EF4-FFF2-40B4-BE49-F238E27FC236}">
                  <a16:creationId xmlns:a16="http://schemas.microsoft.com/office/drawing/2014/main" id="{0E5AAF12-2260-43C4-B2E3-2FD492DD2415}"/>
                </a:ext>
              </a:extLst>
            </p:cNvPr>
            <p:cNvSpPr/>
            <p:nvPr/>
          </p:nvSpPr>
          <p:spPr>
            <a:xfrm>
              <a:off x="4593060" y="2935747"/>
              <a:ext cx="214133" cy="167946"/>
            </a:xfrm>
            <a:prstGeom prst="flowChartMerg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5C4DE2-779B-4FDD-9F36-A0E26C63B5EA}"/>
                </a:ext>
              </a:extLst>
            </p:cNvPr>
            <p:cNvCxnSpPr>
              <a:cxnSpLocks/>
            </p:cNvCxnSpPr>
            <p:nvPr/>
          </p:nvCxnSpPr>
          <p:spPr>
            <a:xfrm>
              <a:off x="1160734" y="4964031"/>
              <a:ext cx="4334824" cy="6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E41CCE-14EF-4E4B-9DD4-FFBD581FA9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8113" y="3060819"/>
              <a:ext cx="471787" cy="104069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E4207B3-07EB-452E-978C-04420FBE6F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9083" y="4113440"/>
              <a:ext cx="197086" cy="815227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C476118-2928-494B-898B-D33279463F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6169" y="4960218"/>
              <a:ext cx="1911817" cy="1324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35694C-AEE4-4FB4-9F33-E18FBD303F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3843" y="4177165"/>
              <a:ext cx="240320" cy="79514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EAC60D-B92D-4B90-8F54-8E009E537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0044" y="3019720"/>
              <a:ext cx="514286" cy="10888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4034C6-3CC4-4F3E-9E33-D6314433E3E3}"/>
                </a:ext>
              </a:extLst>
            </p:cNvPr>
            <p:cNvSpPr txBox="1"/>
            <p:nvPr/>
          </p:nvSpPr>
          <p:spPr>
            <a:xfrm>
              <a:off x="5082422" y="5219940"/>
              <a:ext cx="53689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v3</a:t>
              </a:r>
            </a:p>
          </p:txBody>
        </p: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59ACC42F-69EB-43E9-AC83-06764CD3EA4C}"/>
              </a:ext>
            </a:extLst>
          </p:cNvPr>
          <p:cNvSpPr txBox="1"/>
          <p:nvPr/>
        </p:nvSpPr>
        <p:spPr>
          <a:xfrm>
            <a:off x="4079541" y="3594517"/>
            <a:ext cx="160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00C6E5B-3F9E-4F4E-A38D-54D64675FD02}"/>
              </a:ext>
            </a:extLst>
          </p:cNvPr>
          <p:cNvCxnSpPr/>
          <p:nvPr/>
        </p:nvCxnSpPr>
        <p:spPr>
          <a:xfrm>
            <a:off x="5491473" y="1584851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2C50536-6DF4-49E8-8A3E-B06C0AB7CF48}"/>
              </a:ext>
            </a:extLst>
          </p:cNvPr>
          <p:cNvCxnSpPr>
            <a:cxnSpLocks/>
          </p:cNvCxnSpPr>
          <p:nvPr/>
        </p:nvCxnSpPr>
        <p:spPr>
          <a:xfrm>
            <a:off x="5491473" y="1584850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0DCEB2B-47F8-4E08-A602-3C4D2136023D}"/>
              </a:ext>
            </a:extLst>
          </p:cNvPr>
          <p:cNvSpPr txBox="1"/>
          <p:nvPr/>
        </p:nvSpPr>
        <p:spPr>
          <a:xfrm>
            <a:off x="7489846" y="1209435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AB1188C-7C81-4B1C-90B1-09CAB12CEB4F}"/>
              </a:ext>
            </a:extLst>
          </p:cNvPr>
          <p:cNvCxnSpPr>
            <a:cxnSpLocks/>
          </p:cNvCxnSpPr>
          <p:nvPr/>
        </p:nvCxnSpPr>
        <p:spPr>
          <a:xfrm>
            <a:off x="5491472" y="1584851"/>
            <a:ext cx="693302" cy="7797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469E0F8-96C8-4CB7-A4B2-3101F256C895}"/>
              </a:ext>
            </a:extLst>
          </p:cNvPr>
          <p:cNvSpPr txBox="1"/>
          <p:nvPr/>
        </p:nvSpPr>
        <p:spPr>
          <a:xfrm>
            <a:off x="5783885" y="1631910"/>
            <a:ext cx="11176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wave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78A8A94-5C8F-4B80-877D-004AA2015FE6}"/>
              </a:ext>
            </a:extLst>
          </p:cNvPr>
          <p:cNvCxnSpPr>
            <a:cxnSpLocks/>
          </p:cNvCxnSpPr>
          <p:nvPr/>
        </p:nvCxnSpPr>
        <p:spPr>
          <a:xfrm>
            <a:off x="6175249" y="2363692"/>
            <a:ext cx="1674436" cy="3259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2E9D0DF-C68D-43F9-BF27-08D5648D9B61}"/>
              </a:ext>
            </a:extLst>
          </p:cNvPr>
          <p:cNvSpPr txBox="1"/>
          <p:nvPr/>
        </p:nvSpPr>
        <p:spPr>
          <a:xfrm>
            <a:off x="6427362" y="2162940"/>
            <a:ext cx="1811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Arrivals from layer 3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4FAD2AFD-E2F8-460C-9DDF-1749023668C5}"/>
              </a:ext>
            </a:extLst>
          </p:cNvPr>
          <p:cNvSpPr/>
          <p:nvPr/>
        </p:nvSpPr>
        <p:spPr>
          <a:xfrm>
            <a:off x="187120" y="117440"/>
            <a:ext cx="5205500" cy="536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sz="2400" b="1" dirty="0">
                <a:latin typeface="TimesNewRoman"/>
              </a:rPr>
              <a:t>Refraction seismic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BEEB75-BBC9-42D5-BE28-50479DC0FAF2}"/>
              </a:ext>
            </a:extLst>
          </p:cNvPr>
          <p:cNvSpPr txBox="1"/>
          <p:nvPr/>
        </p:nvSpPr>
        <p:spPr>
          <a:xfrm>
            <a:off x="4797124" y="3989822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9090570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382912" y="812068"/>
            <a:ext cx="561899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195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Problems in refraction seismic</a:t>
            </a:r>
          </a:p>
          <a:p>
            <a:pPr marL="343170" indent="-342900">
              <a:buFont typeface="Arial" panose="020B0604020202020204" pitchFamily="34" charset="0"/>
              <a:buChar char="•"/>
            </a:pPr>
            <a:r>
              <a:rPr lang="de-DE" sz="195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Hidden layers in first arrivals</a:t>
            </a:r>
          </a:p>
          <a:p>
            <a:pPr marL="267840" indent="-267570">
              <a:buBlip>
                <a:blip r:embed="rId2"/>
              </a:buBlip>
            </a:pPr>
            <a:endParaRPr lang="de-DE" sz="195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de-DE" altLang="zh-CN" sz="21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Case 2: thin layer with strong contrast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4FAD2AFD-E2F8-460C-9DDF-1749023668C5}"/>
              </a:ext>
            </a:extLst>
          </p:cNvPr>
          <p:cNvSpPr/>
          <p:nvPr/>
        </p:nvSpPr>
        <p:spPr>
          <a:xfrm>
            <a:off x="187120" y="117440"/>
            <a:ext cx="5205500" cy="536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sz="2400" b="1" dirty="0">
                <a:latin typeface="TimesNewRoman"/>
              </a:rPr>
              <a:t>Refraction seismic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FB9EA5-BC51-4D7C-A6C9-DD4EE81F44D1}"/>
              </a:ext>
            </a:extLst>
          </p:cNvPr>
          <p:cNvCxnSpPr>
            <a:cxnSpLocks/>
          </p:cNvCxnSpPr>
          <p:nvPr/>
        </p:nvCxnSpPr>
        <p:spPr>
          <a:xfrm flipV="1">
            <a:off x="1011858" y="3307359"/>
            <a:ext cx="3205245" cy="5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0950D5-5D6F-4D32-9730-7F4C4EB78647}"/>
              </a:ext>
            </a:extLst>
          </p:cNvPr>
          <p:cNvCxnSpPr>
            <a:cxnSpLocks/>
          </p:cNvCxnSpPr>
          <p:nvPr/>
        </p:nvCxnSpPr>
        <p:spPr>
          <a:xfrm flipV="1">
            <a:off x="916466" y="2496937"/>
            <a:ext cx="3361364" cy="12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A2C33250-61CA-4B8A-B21D-3C50719961FD}"/>
              </a:ext>
            </a:extLst>
          </p:cNvPr>
          <p:cNvSpPr/>
          <p:nvPr/>
        </p:nvSpPr>
        <p:spPr>
          <a:xfrm>
            <a:off x="1071814" y="2407641"/>
            <a:ext cx="138979" cy="15830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2D26AB-77BC-475F-8065-A6F4787BF08A}"/>
              </a:ext>
            </a:extLst>
          </p:cNvPr>
          <p:cNvSpPr txBox="1"/>
          <p:nvPr/>
        </p:nvSpPr>
        <p:spPr>
          <a:xfrm>
            <a:off x="883039" y="214640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0F01F9-E24D-4CCB-B54C-84FECBDB81DD}"/>
              </a:ext>
            </a:extLst>
          </p:cNvPr>
          <p:cNvSpPr txBox="1"/>
          <p:nvPr/>
        </p:nvSpPr>
        <p:spPr>
          <a:xfrm>
            <a:off x="3915098" y="292311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1DDC6-8D12-4FEE-BB12-D24350ED62CE}"/>
              </a:ext>
            </a:extLst>
          </p:cNvPr>
          <p:cNvSpPr txBox="1"/>
          <p:nvPr/>
        </p:nvSpPr>
        <p:spPr>
          <a:xfrm>
            <a:off x="3883560" y="3258375"/>
            <a:ext cx="46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35" name="Flowchart: Merge 34">
            <a:extLst>
              <a:ext uri="{FF2B5EF4-FFF2-40B4-BE49-F238E27FC236}">
                <a16:creationId xmlns:a16="http://schemas.microsoft.com/office/drawing/2014/main" id="{676E6C03-815C-4F85-929C-20031D94E4B5}"/>
              </a:ext>
            </a:extLst>
          </p:cNvPr>
          <p:cNvSpPr/>
          <p:nvPr/>
        </p:nvSpPr>
        <p:spPr>
          <a:xfrm>
            <a:off x="3540230" y="2427779"/>
            <a:ext cx="160600" cy="12596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BD34DE4-C8EB-46C8-AE5F-A91AE7A939F9}"/>
              </a:ext>
            </a:extLst>
          </p:cNvPr>
          <p:cNvCxnSpPr>
            <a:cxnSpLocks/>
          </p:cNvCxnSpPr>
          <p:nvPr/>
        </p:nvCxnSpPr>
        <p:spPr>
          <a:xfrm flipV="1">
            <a:off x="1026712" y="3551130"/>
            <a:ext cx="3182134" cy="49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4DB2FD-8E7B-45B8-81D1-EA0AEF16E322}"/>
              </a:ext>
            </a:extLst>
          </p:cNvPr>
          <p:cNvCxnSpPr>
            <a:cxnSpLocks/>
          </p:cNvCxnSpPr>
          <p:nvPr/>
        </p:nvCxnSpPr>
        <p:spPr>
          <a:xfrm flipH="1" flipV="1">
            <a:off x="1151520" y="2521584"/>
            <a:ext cx="353840" cy="7805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790F06-D548-4DB2-89B6-53F87F2DF52D}"/>
              </a:ext>
            </a:extLst>
          </p:cNvPr>
          <p:cNvCxnSpPr>
            <a:cxnSpLocks/>
          </p:cNvCxnSpPr>
          <p:nvPr/>
        </p:nvCxnSpPr>
        <p:spPr>
          <a:xfrm flipH="1" flipV="1">
            <a:off x="1503752" y="3286450"/>
            <a:ext cx="236783" cy="2396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E5114A-74C3-4128-9D1A-CDD72312CA89}"/>
              </a:ext>
            </a:extLst>
          </p:cNvPr>
          <p:cNvCxnSpPr>
            <a:cxnSpLocks/>
          </p:cNvCxnSpPr>
          <p:nvPr/>
        </p:nvCxnSpPr>
        <p:spPr>
          <a:xfrm flipH="1">
            <a:off x="1716348" y="3520059"/>
            <a:ext cx="1330085" cy="608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16AD76-C529-4F1C-A544-87A8F1642D8B}"/>
              </a:ext>
            </a:extLst>
          </p:cNvPr>
          <p:cNvCxnSpPr>
            <a:cxnSpLocks/>
          </p:cNvCxnSpPr>
          <p:nvPr/>
        </p:nvCxnSpPr>
        <p:spPr>
          <a:xfrm flipV="1">
            <a:off x="3059690" y="3312616"/>
            <a:ext cx="208278" cy="22602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1C4A9D-2330-4867-ADAE-F2A4F0C97CC2}"/>
              </a:ext>
            </a:extLst>
          </p:cNvPr>
          <p:cNvCxnSpPr>
            <a:cxnSpLocks/>
          </p:cNvCxnSpPr>
          <p:nvPr/>
        </p:nvCxnSpPr>
        <p:spPr>
          <a:xfrm flipV="1">
            <a:off x="3267968" y="2490759"/>
            <a:ext cx="385715" cy="816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DC5E2CB-4DE3-42C6-937B-CC4885C0C90E}"/>
              </a:ext>
            </a:extLst>
          </p:cNvPr>
          <p:cNvSpPr txBox="1"/>
          <p:nvPr/>
        </p:nvSpPr>
        <p:spPr>
          <a:xfrm>
            <a:off x="3883560" y="363311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9B8258-2250-4783-983B-47E4CDDE220F}"/>
              </a:ext>
            </a:extLst>
          </p:cNvPr>
          <p:cNvCxnSpPr>
            <a:cxnSpLocks/>
          </p:cNvCxnSpPr>
          <p:nvPr/>
        </p:nvCxnSpPr>
        <p:spPr>
          <a:xfrm flipH="1">
            <a:off x="1514646" y="3274635"/>
            <a:ext cx="1718848" cy="1099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0DA845-0D9E-4484-A65D-70AFEDF8369F}"/>
              </a:ext>
            </a:extLst>
          </p:cNvPr>
          <p:cNvCxnSpPr/>
          <p:nvPr/>
        </p:nvCxnSpPr>
        <p:spPr>
          <a:xfrm>
            <a:off x="5475289" y="1544391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D4E2F35-0AA7-4ECB-AD14-8BB12919B7F6}"/>
              </a:ext>
            </a:extLst>
          </p:cNvPr>
          <p:cNvCxnSpPr>
            <a:cxnSpLocks/>
          </p:cNvCxnSpPr>
          <p:nvPr/>
        </p:nvCxnSpPr>
        <p:spPr>
          <a:xfrm>
            <a:off x="5475289" y="1544390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31C1E0C-68ED-4679-9885-63F21640F60B}"/>
              </a:ext>
            </a:extLst>
          </p:cNvPr>
          <p:cNvSpPr txBox="1"/>
          <p:nvPr/>
        </p:nvSpPr>
        <p:spPr>
          <a:xfrm>
            <a:off x="7437746" y="1217102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D94556-08C8-43A3-87CA-0A081675ED6F}"/>
              </a:ext>
            </a:extLst>
          </p:cNvPr>
          <p:cNvSpPr txBox="1"/>
          <p:nvPr/>
        </p:nvSpPr>
        <p:spPr>
          <a:xfrm>
            <a:off x="4829492" y="3989822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97F39A0-0158-42D9-9DD3-3F240A554175}"/>
              </a:ext>
            </a:extLst>
          </p:cNvPr>
          <p:cNvCxnSpPr>
            <a:cxnSpLocks/>
          </p:cNvCxnSpPr>
          <p:nvPr/>
        </p:nvCxnSpPr>
        <p:spPr>
          <a:xfrm>
            <a:off x="5475288" y="1544391"/>
            <a:ext cx="693302" cy="7797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624B046-CA64-45F1-A7A1-51B8CFEC74D7}"/>
              </a:ext>
            </a:extLst>
          </p:cNvPr>
          <p:cNvSpPr txBox="1"/>
          <p:nvPr/>
        </p:nvSpPr>
        <p:spPr>
          <a:xfrm>
            <a:off x="5767701" y="1591450"/>
            <a:ext cx="11176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wave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A981724-322D-4705-89FB-B72018965076}"/>
              </a:ext>
            </a:extLst>
          </p:cNvPr>
          <p:cNvCxnSpPr>
            <a:cxnSpLocks/>
          </p:cNvCxnSpPr>
          <p:nvPr/>
        </p:nvCxnSpPr>
        <p:spPr>
          <a:xfrm>
            <a:off x="6159065" y="2323232"/>
            <a:ext cx="1674436" cy="3259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C0402A7-3B64-490C-B44D-FE65C88D3052}"/>
              </a:ext>
            </a:extLst>
          </p:cNvPr>
          <p:cNvSpPr txBox="1"/>
          <p:nvPr/>
        </p:nvSpPr>
        <p:spPr>
          <a:xfrm>
            <a:off x="6411178" y="2122480"/>
            <a:ext cx="1811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Arrivals from layer 3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4692951-8FFD-4180-98EB-9D6AF2DB5758}"/>
              </a:ext>
            </a:extLst>
          </p:cNvPr>
          <p:cNvCxnSpPr>
            <a:cxnSpLocks/>
          </p:cNvCxnSpPr>
          <p:nvPr/>
        </p:nvCxnSpPr>
        <p:spPr>
          <a:xfrm>
            <a:off x="6264920" y="2445757"/>
            <a:ext cx="1910203" cy="45700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1446964-9E7F-496E-A3DD-4E5D9AF70EB2}"/>
              </a:ext>
            </a:extLst>
          </p:cNvPr>
          <p:cNvSpPr txBox="1"/>
          <p:nvPr/>
        </p:nvSpPr>
        <p:spPr>
          <a:xfrm>
            <a:off x="6193296" y="2821463"/>
            <a:ext cx="1811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Arrivals from layer 2</a:t>
            </a:r>
          </a:p>
        </p:txBody>
      </p:sp>
    </p:spTree>
    <p:extLst>
      <p:ext uri="{BB962C8B-B14F-4D97-AF65-F5344CB8AC3E}">
        <p14:creationId xmlns:p14="http://schemas.microsoft.com/office/powerpoint/2010/main" val="23223779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382912" y="812068"/>
            <a:ext cx="5618990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195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Problems in refraction seismic</a:t>
            </a:r>
          </a:p>
          <a:p>
            <a:pPr marL="343170" indent="-342900">
              <a:buFont typeface="Arial" panose="020B0604020202020204" pitchFamily="34" charset="0"/>
              <a:buChar char="•"/>
            </a:pPr>
            <a:r>
              <a:rPr lang="de-DE" sz="195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Hidden layers in first arrivals</a:t>
            </a:r>
          </a:p>
          <a:p>
            <a:pPr marL="267840" indent="-267570">
              <a:buBlip>
                <a:blip r:embed="rId2"/>
              </a:buBlip>
            </a:pPr>
            <a:endParaRPr lang="de-DE" sz="195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de-DE" altLang="zh-CN" sz="21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Case 3: missing of arrivals with sparse spread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4FAD2AFD-E2F8-460C-9DDF-1749023668C5}"/>
              </a:ext>
            </a:extLst>
          </p:cNvPr>
          <p:cNvSpPr/>
          <p:nvPr/>
        </p:nvSpPr>
        <p:spPr>
          <a:xfrm>
            <a:off x="187120" y="117440"/>
            <a:ext cx="5205500" cy="536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sz="2400" b="1" dirty="0">
                <a:latin typeface="TimesNewRoman"/>
              </a:rPr>
              <a:t>Refraction seismic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A29F26-704C-4345-9A77-CE0FD5129E91}"/>
              </a:ext>
            </a:extLst>
          </p:cNvPr>
          <p:cNvCxnSpPr>
            <a:cxnSpLocks/>
          </p:cNvCxnSpPr>
          <p:nvPr/>
        </p:nvCxnSpPr>
        <p:spPr>
          <a:xfrm flipV="1">
            <a:off x="1141330" y="3307359"/>
            <a:ext cx="3205245" cy="5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F7AC4C-5D69-415A-8631-BE8AD79A2643}"/>
              </a:ext>
            </a:extLst>
          </p:cNvPr>
          <p:cNvCxnSpPr>
            <a:cxnSpLocks/>
          </p:cNvCxnSpPr>
          <p:nvPr/>
        </p:nvCxnSpPr>
        <p:spPr>
          <a:xfrm flipV="1">
            <a:off x="1045938" y="2496937"/>
            <a:ext cx="3361364" cy="12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96BB1DE-89E8-4BFE-9A56-45332733B0AB}"/>
              </a:ext>
            </a:extLst>
          </p:cNvPr>
          <p:cNvSpPr/>
          <p:nvPr/>
        </p:nvSpPr>
        <p:spPr>
          <a:xfrm>
            <a:off x="1201286" y="2407641"/>
            <a:ext cx="138979" cy="15830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0DAFD-4FAA-48A2-A991-E110176653AD}"/>
              </a:ext>
            </a:extLst>
          </p:cNvPr>
          <p:cNvSpPr txBox="1"/>
          <p:nvPr/>
        </p:nvSpPr>
        <p:spPr>
          <a:xfrm>
            <a:off x="1012511" y="214640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85923A-5D3A-492E-9BDD-47B0863FF437}"/>
              </a:ext>
            </a:extLst>
          </p:cNvPr>
          <p:cNvSpPr txBox="1"/>
          <p:nvPr/>
        </p:nvSpPr>
        <p:spPr>
          <a:xfrm>
            <a:off x="4044570" y="292311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050C1-9556-40B3-B9B6-DD6F1A68F627}"/>
              </a:ext>
            </a:extLst>
          </p:cNvPr>
          <p:cNvSpPr txBox="1"/>
          <p:nvPr/>
        </p:nvSpPr>
        <p:spPr>
          <a:xfrm>
            <a:off x="4055626" y="3426233"/>
            <a:ext cx="45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0" name="Flowchart: Merge 9">
            <a:extLst>
              <a:ext uri="{FF2B5EF4-FFF2-40B4-BE49-F238E27FC236}">
                <a16:creationId xmlns:a16="http://schemas.microsoft.com/office/drawing/2014/main" id="{779CEB46-C034-4DED-A126-984B5C61957C}"/>
              </a:ext>
            </a:extLst>
          </p:cNvPr>
          <p:cNvSpPr/>
          <p:nvPr/>
        </p:nvSpPr>
        <p:spPr>
          <a:xfrm>
            <a:off x="3669702" y="2427779"/>
            <a:ext cx="160600" cy="125960"/>
          </a:xfrm>
          <a:prstGeom prst="flowChartMer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83DD97-C31D-42FF-9C77-705916C48371}"/>
              </a:ext>
            </a:extLst>
          </p:cNvPr>
          <p:cNvCxnSpPr>
            <a:cxnSpLocks/>
          </p:cNvCxnSpPr>
          <p:nvPr/>
        </p:nvCxnSpPr>
        <p:spPr>
          <a:xfrm flipV="1">
            <a:off x="1152886" y="3741116"/>
            <a:ext cx="3182134" cy="49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DA679A-8917-4C88-88AC-9F33B040BB4C}"/>
              </a:ext>
            </a:extLst>
          </p:cNvPr>
          <p:cNvCxnSpPr>
            <a:cxnSpLocks/>
          </p:cNvCxnSpPr>
          <p:nvPr/>
        </p:nvCxnSpPr>
        <p:spPr>
          <a:xfrm flipH="1" flipV="1">
            <a:off x="1280992" y="2521584"/>
            <a:ext cx="353840" cy="7805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6DDDE4-22F4-4720-AAE6-84993F1F54D7}"/>
              </a:ext>
            </a:extLst>
          </p:cNvPr>
          <p:cNvCxnSpPr>
            <a:cxnSpLocks/>
          </p:cNvCxnSpPr>
          <p:nvPr/>
        </p:nvCxnSpPr>
        <p:spPr>
          <a:xfrm flipH="1" flipV="1">
            <a:off x="1633224" y="3286451"/>
            <a:ext cx="318173" cy="38635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FCB9E9-AB1C-42E0-9C3C-C967E9DD6696}"/>
              </a:ext>
            </a:extLst>
          </p:cNvPr>
          <p:cNvCxnSpPr>
            <a:cxnSpLocks/>
          </p:cNvCxnSpPr>
          <p:nvPr/>
        </p:nvCxnSpPr>
        <p:spPr>
          <a:xfrm flipH="1">
            <a:off x="1991239" y="3710851"/>
            <a:ext cx="946182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78001F-F2DE-4705-A253-C29B75FB1008}"/>
              </a:ext>
            </a:extLst>
          </p:cNvPr>
          <p:cNvCxnSpPr>
            <a:cxnSpLocks/>
          </p:cNvCxnSpPr>
          <p:nvPr/>
        </p:nvCxnSpPr>
        <p:spPr>
          <a:xfrm flipV="1">
            <a:off x="3010057" y="3312617"/>
            <a:ext cx="387383" cy="41448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995C33-27A6-4A63-978B-0379D92A76A1}"/>
              </a:ext>
            </a:extLst>
          </p:cNvPr>
          <p:cNvCxnSpPr>
            <a:cxnSpLocks/>
          </p:cNvCxnSpPr>
          <p:nvPr/>
        </p:nvCxnSpPr>
        <p:spPr>
          <a:xfrm flipV="1">
            <a:off x="3397440" y="2490759"/>
            <a:ext cx="385715" cy="816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36DA74-2BC9-4476-A5F8-681EA91931B7}"/>
              </a:ext>
            </a:extLst>
          </p:cNvPr>
          <p:cNvSpPr txBox="1"/>
          <p:nvPr/>
        </p:nvSpPr>
        <p:spPr>
          <a:xfrm>
            <a:off x="4036723" y="3814394"/>
            <a:ext cx="47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5D35B3-B358-4FA1-AD48-9608817B8EA8}"/>
              </a:ext>
            </a:extLst>
          </p:cNvPr>
          <p:cNvCxnSpPr>
            <a:cxnSpLocks/>
          </p:cNvCxnSpPr>
          <p:nvPr/>
        </p:nvCxnSpPr>
        <p:spPr>
          <a:xfrm flipH="1">
            <a:off x="1644118" y="3274635"/>
            <a:ext cx="1718848" cy="1099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AAC675-494D-4BA9-A408-72423C471016}"/>
              </a:ext>
            </a:extLst>
          </p:cNvPr>
          <p:cNvCxnSpPr/>
          <p:nvPr/>
        </p:nvCxnSpPr>
        <p:spPr>
          <a:xfrm>
            <a:off x="5545763" y="1550423"/>
            <a:ext cx="255230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8FF998-21EF-45E0-91A2-AA2978FBEFE4}"/>
              </a:ext>
            </a:extLst>
          </p:cNvPr>
          <p:cNvCxnSpPr>
            <a:cxnSpLocks/>
          </p:cNvCxnSpPr>
          <p:nvPr/>
        </p:nvCxnSpPr>
        <p:spPr>
          <a:xfrm>
            <a:off x="5545763" y="1550422"/>
            <a:ext cx="0" cy="26371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F0D0A6-FE02-499A-9D26-2AA2BAA2FB56}"/>
              </a:ext>
            </a:extLst>
          </p:cNvPr>
          <p:cNvSpPr txBox="1"/>
          <p:nvPr/>
        </p:nvSpPr>
        <p:spPr>
          <a:xfrm>
            <a:off x="7508220" y="1223134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9B8241-EEEC-4637-97ED-8936E8A5A5AA}"/>
              </a:ext>
            </a:extLst>
          </p:cNvPr>
          <p:cNvCxnSpPr>
            <a:cxnSpLocks/>
          </p:cNvCxnSpPr>
          <p:nvPr/>
        </p:nvCxnSpPr>
        <p:spPr>
          <a:xfrm>
            <a:off x="5545763" y="1550422"/>
            <a:ext cx="550055" cy="6787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6929FDB-DE11-4603-BAB5-8FCA73BA5820}"/>
              </a:ext>
            </a:extLst>
          </p:cNvPr>
          <p:cNvSpPr txBox="1"/>
          <p:nvPr/>
        </p:nvSpPr>
        <p:spPr>
          <a:xfrm>
            <a:off x="5838175" y="1597482"/>
            <a:ext cx="11176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wave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4B604F-170B-4917-A81E-2343A2C9E438}"/>
              </a:ext>
            </a:extLst>
          </p:cNvPr>
          <p:cNvCxnSpPr>
            <a:cxnSpLocks/>
          </p:cNvCxnSpPr>
          <p:nvPr/>
        </p:nvCxnSpPr>
        <p:spPr>
          <a:xfrm>
            <a:off x="6406582" y="2416784"/>
            <a:ext cx="1691301" cy="3814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1FCBA07-C610-4970-8370-949FFF7BCA88}"/>
              </a:ext>
            </a:extLst>
          </p:cNvPr>
          <p:cNvSpPr txBox="1"/>
          <p:nvPr/>
        </p:nvSpPr>
        <p:spPr>
          <a:xfrm>
            <a:off x="6598208" y="2219658"/>
            <a:ext cx="1811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Arrivals from layer 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C258DE-3C0F-4890-959A-E05E07D0ED29}"/>
              </a:ext>
            </a:extLst>
          </p:cNvPr>
          <p:cNvCxnSpPr>
            <a:cxnSpLocks/>
          </p:cNvCxnSpPr>
          <p:nvPr/>
        </p:nvCxnSpPr>
        <p:spPr>
          <a:xfrm>
            <a:off x="6085066" y="2219675"/>
            <a:ext cx="1142531" cy="73384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6899C6-8175-486B-ACA7-63F3F7295034}"/>
              </a:ext>
            </a:extLst>
          </p:cNvPr>
          <p:cNvSpPr txBox="1"/>
          <p:nvPr/>
        </p:nvSpPr>
        <p:spPr>
          <a:xfrm>
            <a:off x="5682889" y="2854366"/>
            <a:ext cx="1811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Arrivals from layer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F891A-1C19-4F82-BB9B-FDD89C8DF6A1}"/>
              </a:ext>
            </a:extLst>
          </p:cNvPr>
          <p:cNvSpPr txBox="1"/>
          <p:nvPr/>
        </p:nvSpPr>
        <p:spPr>
          <a:xfrm>
            <a:off x="5605785" y="3939953"/>
            <a:ext cx="5818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97911-DA51-4576-AE08-3C882055F99B}"/>
              </a:ext>
            </a:extLst>
          </p:cNvPr>
          <p:cNvCxnSpPr>
            <a:cxnSpLocks/>
          </p:cNvCxnSpPr>
          <p:nvPr/>
        </p:nvCxnSpPr>
        <p:spPr>
          <a:xfrm>
            <a:off x="6095819" y="2229142"/>
            <a:ext cx="300011" cy="1876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46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3432" y="256031"/>
            <a:ext cx="813816" cy="371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8106" y="1140978"/>
            <a:ext cx="3059037" cy="3309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37574" y="3359975"/>
            <a:ext cx="432435" cy="234315"/>
          </a:xfrm>
          <a:custGeom>
            <a:avLst/>
            <a:gdLst/>
            <a:ahLst/>
            <a:cxnLst/>
            <a:rect l="l" t="t" r="r" b="b"/>
            <a:pathLst>
              <a:path w="576579" h="312420">
                <a:moveTo>
                  <a:pt x="419862" y="0"/>
                </a:moveTo>
                <a:lnTo>
                  <a:pt x="419862" y="78105"/>
                </a:lnTo>
                <a:lnTo>
                  <a:pt x="0" y="78105"/>
                </a:lnTo>
                <a:lnTo>
                  <a:pt x="0" y="234314"/>
                </a:lnTo>
                <a:lnTo>
                  <a:pt x="419862" y="234314"/>
                </a:lnTo>
                <a:lnTo>
                  <a:pt x="419862" y="312419"/>
                </a:lnTo>
                <a:lnTo>
                  <a:pt x="576072" y="156210"/>
                </a:lnTo>
                <a:lnTo>
                  <a:pt x="4198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 bwMode="auto">
          <a:xfrm>
            <a:off x="1288029" y="6445254"/>
            <a:ext cx="454250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9525">
              <a:lnSpc>
                <a:spcPts val="1069"/>
              </a:lnSpc>
            </a:pPr>
            <a:r>
              <a:rPr lang="en-US" spc="-5"/>
              <a:t>Geophysical </a:t>
            </a:r>
            <a:r>
              <a:rPr lang="en-US"/>
              <a:t>Institute,</a:t>
            </a:r>
            <a:r>
              <a:rPr lang="en-US" spc="-85"/>
              <a:t> </a:t>
            </a:r>
            <a:r>
              <a:rPr lang="en-US"/>
              <a:t>KIT</a:t>
            </a:r>
            <a:endParaRPr dirty="0"/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133D57AA-6DA1-414D-A3EC-F5CBD5553117}"/>
              </a:ext>
            </a:extLst>
          </p:cNvPr>
          <p:cNvSpPr/>
          <p:nvPr/>
        </p:nvSpPr>
        <p:spPr>
          <a:xfrm>
            <a:off x="187120" y="117440"/>
            <a:ext cx="5205500" cy="536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r>
              <a:rPr lang="en-US" sz="2400" b="1" dirty="0">
                <a:latin typeface="TimesNewRoman"/>
              </a:rPr>
              <a:t>Reflection seismic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33ED5E-679A-4820-9748-223A78405E7B}"/>
              </a:ext>
            </a:extLst>
          </p:cNvPr>
          <p:cNvSpPr txBox="1"/>
          <p:nvPr/>
        </p:nvSpPr>
        <p:spPr bwMode="auto">
          <a:xfrm>
            <a:off x="307498" y="1548194"/>
            <a:ext cx="5523034" cy="239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2425" marR="4763" indent="-342900" algn="just">
              <a:spcBef>
                <a:spcPts val="1451"/>
              </a:spcBef>
              <a:buFont typeface="Arial"/>
              <a:buChar char="•"/>
              <a:tabLst>
                <a:tab pos="352425" algn="l"/>
              </a:tabLst>
            </a:pPr>
            <a:r>
              <a:rPr lang="en-US" altLang="zh-CN" b="1" spc="-4" dirty="0">
                <a:latin typeface="Times New Roman"/>
                <a:cs typeface="Times New Roman"/>
              </a:rPr>
              <a:t>Due </a:t>
            </a:r>
            <a:r>
              <a:rPr lang="en-US" altLang="zh-CN" b="1" dirty="0">
                <a:latin typeface="Times New Roman"/>
                <a:cs typeface="Times New Roman"/>
              </a:rPr>
              <a:t>to </a:t>
            </a:r>
            <a:r>
              <a:rPr lang="en-US" altLang="zh-CN" b="1" spc="-4" dirty="0">
                <a:latin typeface="Times New Roman"/>
                <a:cs typeface="Times New Roman"/>
              </a:rPr>
              <a:t>the </a:t>
            </a:r>
            <a:r>
              <a:rPr lang="en-US" altLang="zh-CN" b="1" i="1" spc="-4" dirty="0">
                <a:latin typeface="Times New Roman"/>
                <a:cs typeface="Times New Roman"/>
              </a:rPr>
              <a:t>high heterogeneity </a:t>
            </a:r>
            <a:r>
              <a:rPr lang="en-US" altLang="zh-CN" b="1" spc="-8" dirty="0">
                <a:latin typeface="Times New Roman"/>
                <a:cs typeface="Times New Roman"/>
              </a:rPr>
              <a:t>of near-surface </a:t>
            </a:r>
            <a:r>
              <a:rPr lang="en-US" altLang="zh-CN" b="1" spc="-4" dirty="0">
                <a:latin typeface="Times New Roman"/>
                <a:cs typeface="Times New Roman"/>
              </a:rPr>
              <a:t>materials  and </a:t>
            </a:r>
            <a:r>
              <a:rPr lang="en-US" altLang="zh-CN" b="1" i="1" spc="-4" dirty="0">
                <a:latin typeface="Times New Roman"/>
                <a:cs typeface="Times New Roman"/>
              </a:rPr>
              <a:t>high </a:t>
            </a:r>
            <a:r>
              <a:rPr lang="en-US" altLang="zh-CN" b="1" i="1" dirty="0">
                <a:latin typeface="Times New Roman"/>
                <a:cs typeface="Times New Roman"/>
              </a:rPr>
              <a:t>noise </a:t>
            </a:r>
            <a:r>
              <a:rPr lang="en-US" altLang="zh-CN" b="1" i="1" spc="-4" dirty="0">
                <a:latin typeface="Times New Roman"/>
                <a:cs typeface="Times New Roman"/>
              </a:rPr>
              <a:t>level </a:t>
            </a:r>
            <a:r>
              <a:rPr lang="en-US" altLang="zh-CN" b="1" spc="-8" dirty="0">
                <a:latin typeface="Times New Roman"/>
                <a:cs typeface="Times New Roman"/>
              </a:rPr>
              <a:t>in </a:t>
            </a:r>
            <a:r>
              <a:rPr lang="en-US" altLang="zh-CN" b="1" spc="-4" dirty="0">
                <a:latin typeface="Times New Roman"/>
                <a:cs typeface="Times New Roman"/>
              </a:rPr>
              <a:t>urban environment, </a:t>
            </a:r>
            <a:r>
              <a:rPr lang="en-US" altLang="zh-CN" b="1" dirty="0">
                <a:latin typeface="Times New Roman"/>
                <a:cs typeface="Times New Roman"/>
              </a:rPr>
              <a:t>it is </a:t>
            </a:r>
            <a:r>
              <a:rPr lang="en-US" altLang="zh-CN" b="1" spc="-8" dirty="0">
                <a:latin typeface="Times New Roman"/>
                <a:cs typeface="Times New Roman"/>
              </a:rPr>
              <a:t>always  </a:t>
            </a:r>
            <a:r>
              <a:rPr lang="en-US" altLang="zh-CN" b="1" dirty="0">
                <a:latin typeface="Times New Roman"/>
                <a:cs typeface="Times New Roman"/>
              </a:rPr>
              <a:t>challenging in acquiring </a:t>
            </a:r>
            <a:r>
              <a:rPr lang="en-US" altLang="zh-CN" b="1" spc="-8" dirty="0">
                <a:latin typeface="Times New Roman"/>
                <a:cs typeface="Times New Roman"/>
              </a:rPr>
              <a:t>reflected </a:t>
            </a:r>
            <a:r>
              <a:rPr lang="en-US" altLang="zh-CN" b="1" spc="-4" dirty="0">
                <a:latin typeface="Times New Roman"/>
                <a:cs typeface="Times New Roman"/>
              </a:rPr>
              <a:t>waves of good</a:t>
            </a:r>
            <a:r>
              <a:rPr lang="en-US" altLang="zh-CN" b="1" spc="-49" dirty="0">
                <a:latin typeface="Times New Roman"/>
                <a:cs typeface="Times New Roman"/>
              </a:rPr>
              <a:t> </a:t>
            </a:r>
            <a:r>
              <a:rPr lang="en-US" altLang="zh-CN" b="1" spc="-15" dirty="0">
                <a:latin typeface="Times New Roman"/>
                <a:cs typeface="Times New Roman"/>
              </a:rPr>
              <a:t>quality.</a:t>
            </a:r>
            <a:endParaRPr lang="en-US" altLang="zh-CN" dirty="0">
              <a:latin typeface="Times New Roman"/>
              <a:cs typeface="Times New Roman"/>
            </a:endParaRPr>
          </a:p>
          <a:p>
            <a:pPr marL="352425" indent="-342900">
              <a:spcBef>
                <a:spcPts val="1444"/>
              </a:spcBef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lang="en-US" altLang="zh-CN" b="1" spc="-8" dirty="0">
                <a:latin typeface="Times New Roman"/>
                <a:cs typeface="Times New Roman"/>
              </a:rPr>
              <a:t>Correct recognizing </a:t>
            </a:r>
            <a:r>
              <a:rPr lang="en-US" altLang="zh-CN" b="1" dirty="0">
                <a:latin typeface="Times New Roman"/>
                <a:cs typeface="Times New Roman"/>
              </a:rPr>
              <a:t>of seismic </a:t>
            </a:r>
            <a:r>
              <a:rPr lang="en-US" altLang="zh-CN" b="1" spc="-4" dirty="0">
                <a:latin typeface="Times New Roman"/>
                <a:cs typeface="Times New Roman"/>
              </a:rPr>
              <a:t>reflection </a:t>
            </a:r>
            <a:r>
              <a:rPr lang="en-US" altLang="zh-CN" b="1" dirty="0">
                <a:latin typeface="Times New Roman"/>
                <a:cs typeface="Times New Roman"/>
              </a:rPr>
              <a:t>is </a:t>
            </a:r>
            <a:r>
              <a:rPr lang="en-US" altLang="zh-CN" b="1" spc="-4" dirty="0">
                <a:latin typeface="Times New Roman"/>
                <a:cs typeface="Times New Roman"/>
              </a:rPr>
              <a:t>not</a:t>
            </a:r>
            <a:r>
              <a:rPr lang="en-US" altLang="zh-CN" b="1" spc="-56" dirty="0">
                <a:latin typeface="Times New Roman"/>
                <a:cs typeface="Times New Roman"/>
              </a:rPr>
              <a:t> </a:t>
            </a:r>
            <a:r>
              <a:rPr lang="en-US" altLang="zh-CN" b="1" spc="-23" dirty="0">
                <a:latin typeface="Times New Roman"/>
                <a:cs typeface="Times New Roman"/>
              </a:rPr>
              <a:t>easy.</a:t>
            </a:r>
            <a:endParaRPr lang="en-US" altLang="zh-CN" dirty="0">
              <a:latin typeface="Times New Roman"/>
              <a:cs typeface="Times New Roman"/>
            </a:endParaRPr>
          </a:p>
          <a:p>
            <a:pPr marL="352425" marR="3810" indent="-342900" algn="just">
              <a:spcBef>
                <a:spcPts val="1440"/>
              </a:spcBef>
              <a:buFont typeface="Arial"/>
              <a:buChar char="•"/>
              <a:tabLst>
                <a:tab pos="352425" algn="l"/>
              </a:tabLst>
            </a:pPr>
            <a:r>
              <a:rPr lang="en-US" altLang="zh-CN" b="1" spc="-4" dirty="0">
                <a:latin typeface="Times New Roman"/>
                <a:cs typeface="Times New Roman"/>
              </a:rPr>
              <a:t>This technique </a:t>
            </a:r>
            <a:r>
              <a:rPr lang="en-US" altLang="zh-CN" b="1" spc="-11" dirty="0">
                <a:latin typeface="Times New Roman"/>
                <a:cs typeface="Times New Roman"/>
              </a:rPr>
              <a:t>more </a:t>
            </a:r>
            <a:r>
              <a:rPr lang="en-US" altLang="zh-CN" b="1" spc="-4" dirty="0">
                <a:latin typeface="Times New Roman"/>
                <a:cs typeface="Times New Roman"/>
              </a:rPr>
              <a:t>expensive </a:t>
            </a:r>
            <a:r>
              <a:rPr lang="en-US" altLang="zh-CN" b="1" spc="-8" dirty="0">
                <a:latin typeface="Times New Roman"/>
                <a:cs typeface="Times New Roman"/>
              </a:rPr>
              <a:t>in </a:t>
            </a:r>
            <a:r>
              <a:rPr lang="en-US" altLang="zh-CN" b="1" dirty="0">
                <a:latin typeface="Times New Roman"/>
                <a:cs typeface="Times New Roman"/>
              </a:rPr>
              <a:t>terms </a:t>
            </a:r>
            <a:r>
              <a:rPr lang="en-US" altLang="zh-CN" b="1" spc="-8" dirty="0">
                <a:latin typeface="Times New Roman"/>
                <a:cs typeface="Times New Roman"/>
              </a:rPr>
              <a:t>of </a:t>
            </a:r>
            <a:r>
              <a:rPr lang="en-US" altLang="zh-CN" b="1" spc="-4" dirty="0">
                <a:latin typeface="Times New Roman"/>
                <a:cs typeface="Times New Roman"/>
              </a:rPr>
              <a:t>time and  money </a:t>
            </a:r>
            <a:r>
              <a:rPr lang="en-US" altLang="zh-CN" b="1" dirty="0">
                <a:latin typeface="Times New Roman"/>
                <a:cs typeface="Times New Roman"/>
              </a:rPr>
              <a:t>comparing </a:t>
            </a:r>
            <a:r>
              <a:rPr lang="en-US" altLang="zh-CN" b="1" spc="-4" dirty="0">
                <a:latin typeface="Times New Roman"/>
                <a:cs typeface="Times New Roman"/>
              </a:rPr>
              <a:t>to other</a:t>
            </a:r>
            <a:r>
              <a:rPr lang="en-US" altLang="zh-CN" b="1" spc="-56" dirty="0">
                <a:latin typeface="Times New Roman"/>
                <a:cs typeface="Times New Roman"/>
              </a:rPr>
              <a:t> </a:t>
            </a:r>
            <a:r>
              <a:rPr lang="en-US" altLang="zh-CN" b="1" dirty="0">
                <a:latin typeface="Times New Roman"/>
                <a:cs typeface="Times New Roman"/>
              </a:rPr>
              <a:t>techniques.</a:t>
            </a:r>
            <a:endParaRPr lang="en-US" altLang="zh-CN" dirty="0">
              <a:latin typeface="Times New Roman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7F8A7-55B1-4011-8C6C-465DE6E30F1C}"/>
              </a:ext>
            </a:extLst>
          </p:cNvPr>
          <p:cNvSpPr txBox="1"/>
          <p:nvPr/>
        </p:nvSpPr>
        <p:spPr bwMode="auto">
          <a:xfrm>
            <a:off x="251574" y="901009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7840" indent="-267570">
              <a:buBlip>
                <a:blip r:embed="rId4"/>
              </a:buBlip>
            </a:pPr>
            <a:r>
              <a:rPr lang="de-DE" altLang="zh-CN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Problems in reflection seismic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>
            <a:extLst>
              <a:ext uri="{FF2B5EF4-FFF2-40B4-BE49-F238E27FC236}">
                <a16:creationId xmlns:a16="http://schemas.microsoft.com/office/drawing/2014/main" id="{57F5C04F-CD05-4E17-B5CF-128FF504280D}"/>
              </a:ext>
            </a:extLst>
          </p:cNvPr>
          <p:cNvSpPr/>
          <p:nvPr/>
        </p:nvSpPr>
        <p:spPr>
          <a:xfrm>
            <a:off x="170936" y="145158"/>
            <a:ext cx="4008329" cy="433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宋体"/>
              </a:rPr>
              <a:t>Surface-wave method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D95C6405-697B-4427-A14B-C4D9683E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37" y="656215"/>
            <a:ext cx="8675688" cy="15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11" tIns="43205" rIns="86411" bIns="43205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GB" altLang="zh-CN" sz="2400" b="1" dirty="0">
                <a:latin typeface="Times New Roman" panose="02020603050405020304" pitchFamily="18" charset="0"/>
              </a:rPr>
              <a:t>Multichannel Analysis of Surface Wave (MASW)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zh-CN" sz="24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zh-CN" sz="2400" b="1" dirty="0">
              <a:latin typeface="Times New Roman" panose="02020603050405020304" pitchFamily="18" charset="0"/>
            </a:endParaRPr>
          </a:p>
        </p:txBody>
      </p:sp>
      <p:pic>
        <p:nvPicPr>
          <p:cNvPr id="9" name="Picture 12" descr="C:\Presentation\seg\2004\SWAVE.TIF">
            <a:extLst>
              <a:ext uri="{FF2B5EF4-FFF2-40B4-BE49-F238E27FC236}">
                <a16:creationId xmlns:a16="http://schemas.microsoft.com/office/drawing/2014/main" id="{DEBF18D1-3451-416B-BAEF-BF00D0D4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364" y="1582384"/>
            <a:ext cx="2359025" cy="27305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765E5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81CE8-EB3A-47F2-B124-A5522D8432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09" y="1736722"/>
            <a:ext cx="2482050" cy="2264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D3317-24B8-4974-9363-4C1FE25E0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099" y="1924298"/>
            <a:ext cx="3190222" cy="23885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198176-6F0F-4F93-9ED1-336985B3C3DF}"/>
              </a:ext>
            </a:extLst>
          </p:cNvPr>
          <p:cNvSpPr txBox="1"/>
          <p:nvPr/>
        </p:nvSpPr>
        <p:spPr>
          <a:xfrm>
            <a:off x="1359125" y="1244343"/>
            <a:ext cx="3129383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1. Imaging dispersion curve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F46A4-A8F4-4263-BE8A-4F3A558295D6}"/>
              </a:ext>
            </a:extLst>
          </p:cNvPr>
          <p:cNvSpPr txBox="1"/>
          <p:nvPr/>
        </p:nvSpPr>
        <p:spPr>
          <a:xfrm>
            <a:off x="4862320" y="1257043"/>
            <a:ext cx="3214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2. Inverting dispersion curve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F1AA552-29C0-4FA2-A5CF-9421583AC2C8}"/>
              </a:ext>
            </a:extLst>
          </p:cNvPr>
          <p:cNvSpPr/>
          <p:nvPr/>
        </p:nvSpPr>
        <p:spPr>
          <a:xfrm>
            <a:off x="3649435" y="2241653"/>
            <a:ext cx="2225833" cy="1098192"/>
          </a:xfrm>
          <a:custGeom>
            <a:avLst/>
            <a:gdLst>
              <a:gd name="connsiteX0" fmla="*/ 0 w 2235200"/>
              <a:gd name="connsiteY0" fmla="*/ 0 h 1054100"/>
              <a:gd name="connsiteX1" fmla="*/ 31750 w 2235200"/>
              <a:gd name="connsiteY1" fmla="*/ 215900 h 1054100"/>
              <a:gd name="connsiteX2" fmla="*/ 88900 w 2235200"/>
              <a:gd name="connsiteY2" fmla="*/ 552450 h 1054100"/>
              <a:gd name="connsiteX3" fmla="*/ 196850 w 2235200"/>
              <a:gd name="connsiteY3" fmla="*/ 869950 h 1054100"/>
              <a:gd name="connsiteX4" fmla="*/ 349250 w 2235200"/>
              <a:gd name="connsiteY4" fmla="*/ 1016000 h 1054100"/>
              <a:gd name="connsiteX5" fmla="*/ 850900 w 2235200"/>
              <a:gd name="connsiteY5" fmla="*/ 1041400 h 1054100"/>
              <a:gd name="connsiteX6" fmla="*/ 1790700 w 2235200"/>
              <a:gd name="connsiteY6" fmla="*/ 1054100 h 1054100"/>
              <a:gd name="connsiteX7" fmla="*/ 2235200 w 2235200"/>
              <a:gd name="connsiteY7" fmla="*/ 10414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5200" h="1054100">
                <a:moveTo>
                  <a:pt x="0" y="0"/>
                </a:moveTo>
                <a:cubicBezTo>
                  <a:pt x="8466" y="61912"/>
                  <a:pt x="16933" y="123825"/>
                  <a:pt x="31750" y="215900"/>
                </a:cubicBezTo>
                <a:cubicBezTo>
                  <a:pt x="46567" y="307975"/>
                  <a:pt x="61383" y="443442"/>
                  <a:pt x="88900" y="552450"/>
                </a:cubicBezTo>
                <a:cubicBezTo>
                  <a:pt x="116417" y="661458"/>
                  <a:pt x="153458" y="792692"/>
                  <a:pt x="196850" y="869950"/>
                </a:cubicBezTo>
                <a:cubicBezTo>
                  <a:pt x="240242" y="947208"/>
                  <a:pt x="240242" y="987425"/>
                  <a:pt x="349250" y="1016000"/>
                </a:cubicBezTo>
                <a:cubicBezTo>
                  <a:pt x="458258" y="1044575"/>
                  <a:pt x="610658" y="1035050"/>
                  <a:pt x="850900" y="1041400"/>
                </a:cubicBezTo>
                <a:cubicBezTo>
                  <a:pt x="1091142" y="1047750"/>
                  <a:pt x="1559983" y="1054100"/>
                  <a:pt x="1790700" y="1054100"/>
                </a:cubicBezTo>
                <a:cubicBezTo>
                  <a:pt x="2021417" y="1054100"/>
                  <a:pt x="2128308" y="1047750"/>
                  <a:pt x="2235200" y="104140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078AF5B-EE3A-4D29-88CF-37B2D20A3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28" y="4304760"/>
            <a:ext cx="8605370" cy="37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11" tIns="43205" rIns="86411" bIns="4320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19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Field data</a:t>
            </a:r>
            <a:r>
              <a:rPr lang="zh-CN" altLang="en-US" sz="19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                      </a:t>
            </a:r>
            <a:r>
              <a:rPr lang="en-US" altLang="zh-CN" sz="19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Dispersion curve                 S-wave velocity profile</a:t>
            </a:r>
            <a:endParaRPr lang="zh-CN" altLang="en-US" sz="23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2DEE1E9-CCA6-45D6-9D0D-9A8DD2F44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2" y="1042017"/>
            <a:ext cx="7820739" cy="27913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/>
              <a:t>The seismic method has three categories of applications with different depth: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1700" b="1" i="1" dirty="0"/>
              <a:t>(</a:t>
            </a:r>
            <a:r>
              <a:rPr lang="en-US" altLang="zh-CN" sz="1700" b="1" i="1" dirty="0"/>
              <a:t>1</a:t>
            </a:r>
            <a:r>
              <a:rPr lang="en-US" sz="1700" b="1" i="1" dirty="0"/>
              <a:t>) Shallow seismic (Engineering seismology)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dirty="0"/>
              <a:t>a depth of interest down to 1 km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0" indent="0">
              <a:buNone/>
            </a:pPr>
            <a:r>
              <a:rPr lang="en-US" sz="1700" b="1" i="1" dirty="0"/>
              <a:t>(2) Exploration seismic/seismology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dirty="0"/>
              <a:t>a depth of interest down to 10 km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0" indent="0">
              <a:buNone/>
            </a:pPr>
            <a:r>
              <a:rPr lang="en-US" sz="1700" b="1" i="1" dirty="0"/>
              <a:t>(3) Earthquake seismology</a:t>
            </a:r>
            <a:endParaRPr lang="en-US" sz="17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dirty="0"/>
              <a:t>a depth of interest down to 100 km or more </a:t>
            </a:r>
          </a:p>
          <a:p>
            <a:pPr marL="0" indent="0">
              <a:buNone/>
            </a:pPr>
            <a:endParaRPr 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931075-578E-4E6E-94B9-0C5DC0B14FA9}"/>
              </a:ext>
            </a:extLst>
          </p:cNvPr>
          <p:cNvSpPr txBox="1"/>
          <p:nvPr/>
        </p:nvSpPr>
        <p:spPr>
          <a:xfrm>
            <a:off x="7761438" y="1078256"/>
            <a:ext cx="1099301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Depth(m)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592276-0CCB-4097-A39D-3FACD856BE68}"/>
              </a:ext>
            </a:extLst>
          </p:cNvPr>
          <p:cNvCxnSpPr>
            <a:cxnSpLocks/>
          </p:cNvCxnSpPr>
          <p:nvPr/>
        </p:nvCxnSpPr>
        <p:spPr>
          <a:xfrm>
            <a:off x="6200397" y="3131970"/>
            <a:ext cx="15453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695B71F-EC65-4C43-A617-547D84E16716}"/>
              </a:ext>
            </a:extLst>
          </p:cNvPr>
          <p:cNvCxnSpPr>
            <a:cxnSpLocks/>
          </p:cNvCxnSpPr>
          <p:nvPr/>
        </p:nvCxnSpPr>
        <p:spPr>
          <a:xfrm>
            <a:off x="6193327" y="2288000"/>
            <a:ext cx="156811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25D439-8F66-45F8-ACA4-DD3F1245CC2B}"/>
              </a:ext>
            </a:extLst>
          </p:cNvPr>
          <p:cNvCxnSpPr>
            <a:cxnSpLocks/>
          </p:cNvCxnSpPr>
          <p:nvPr/>
        </p:nvCxnSpPr>
        <p:spPr>
          <a:xfrm>
            <a:off x="6200397" y="1733052"/>
            <a:ext cx="15610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B35EDB0-8BDF-4677-AE1D-6992929A97AB}"/>
              </a:ext>
            </a:extLst>
          </p:cNvPr>
          <p:cNvSpPr txBox="1"/>
          <p:nvPr/>
        </p:nvSpPr>
        <p:spPr>
          <a:xfrm>
            <a:off x="5954185" y="1867474"/>
            <a:ext cx="2037737" cy="1777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Shallow seismic</a:t>
            </a:r>
          </a:p>
          <a:p>
            <a:pPr algn="ctr"/>
            <a:endParaRPr lang="en-US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 seismic</a:t>
            </a:r>
          </a:p>
          <a:p>
            <a:pPr algn="ctr"/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seismology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689C0013-053C-4136-B8D1-C3C62467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5" y="179105"/>
            <a:ext cx="5183981" cy="421481"/>
          </a:xfrm>
        </p:spPr>
        <p:txBody>
          <a:bodyPr>
            <a:normAutofit/>
          </a:bodyPr>
          <a:lstStyle/>
          <a:p>
            <a:r>
              <a:rPr lang="en-US" sz="2400" dirty="0"/>
              <a:t>What is shallow seismic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80F71-D1A4-49CD-9FA5-843F2C98D9C7}"/>
              </a:ext>
            </a:extLst>
          </p:cNvPr>
          <p:cNvSpPr/>
          <p:nvPr/>
        </p:nvSpPr>
        <p:spPr>
          <a:xfrm>
            <a:off x="1717349" y="3925189"/>
            <a:ext cx="5709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is more than a matter of scale!</a:t>
            </a:r>
          </a:p>
        </p:txBody>
      </p:sp>
    </p:spTree>
    <p:extLst>
      <p:ext uri="{BB962C8B-B14F-4D97-AF65-F5344CB8AC3E}">
        <p14:creationId xmlns:p14="http://schemas.microsoft.com/office/powerpoint/2010/main" val="2645146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>
            <a:extLst>
              <a:ext uri="{FF2B5EF4-FFF2-40B4-BE49-F238E27FC236}">
                <a16:creationId xmlns:a16="http://schemas.microsoft.com/office/drawing/2014/main" id="{57F5C04F-CD05-4E17-B5CF-128FF504280D}"/>
              </a:ext>
            </a:extLst>
          </p:cNvPr>
          <p:cNvSpPr/>
          <p:nvPr/>
        </p:nvSpPr>
        <p:spPr>
          <a:xfrm>
            <a:off x="170936" y="145158"/>
            <a:ext cx="4008329" cy="433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宋体"/>
              </a:rPr>
              <a:t>Surface-wave method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C23AE96-E8E5-4C56-86CB-2BF2CFB7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25" y="447528"/>
            <a:ext cx="8229600" cy="725487"/>
          </a:xfrm>
        </p:spPr>
        <p:txBody>
          <a:bodyPr/>
          <a:lstStyle/>
          <a:p>
            <a:pPr algn="l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imitations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9B8B41F-8F49-4385-ABDB-67BDED115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5" y="1512851"/>
            <a:ext cx="7792280" cy="232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kern="0" dirty="0">
                <a:solidFill>
                  <a:schemeClr val="tx2"/>
                </a:solidFill>
              </a:rPr>
              <a:t>1D model approximation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b="1" kern="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kern="0" dirty="0">
                <a:solidFill>
                  <a:schemeClr val="tx2"/>
                </a:solidFill>
              </a:rPr>
              <a:t>Accurate picking of dispersion curve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b="1" kern="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kern="0" dirty="0">
                <a:solidFill>
                  <a:schemeClr val="tx2"/>
                </a:solidFill>
              </a:rPr>
              <a:t>Nonlinearity in the inversion</a:t>
            </a:r>
          </a:p>
        </p:txBody>
      </p:sp>
    </p:spTree>
    <p:extLst>
      <p:ext uri="{BB962C8B-B14F-4D97-AF65-F5344CB8AC3E}">
        <p14:creationId xmlns:p14="http://schemas.microsoft.com/office/powerpoint/2010/main" val="3962398879"/>
      </p:ext>
    </p:extLst>
  </p:cSld>
  <p:clrMapOvr>
    <a:masterClrMapping/>
  </p:clrMapOvr>
  <p:transition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25C464-2785-499F-BECE-7A2FE1A1D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34" y="1148237"/>
            <a:ext cx="3318510" cy="30803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738CFD-07D3-4923-B032-443D0B6B7727}"/>
              </a:ext>
            </a:extLst>
          </p:cNvPr>
          <p:cNvSpPr/>
          <p:nvPr/>
        </p:nvSpPr>
        <p:spPr>
          <a:xfrm>
            <a:off x="880010" y="4346574"/>
            <a:ext cx="298831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raw field data of Rayleigh wave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C0C9F7-DF0B-4592-AD2E-BAFA6FE1553B}"/>
              </a:ext>
            </a:extLst>
          </p:cNvPr>
          <p:cNvSpPr/>
          <p:nvPr/>
        </p:nvSpPr>
        <p:spPr>
          <a:xfrm>
            <a:off x="4130330" y="1312404"/>
            <a:ext cx="43743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Boise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Hydrogeophysical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Site (BHRS)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CB96C-C2CE-4098-9864-EA1400C3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65" b="28683"/>
          <a:stretch/>
        </p:blipFill>
        <p:spPr>
          <a:xfrm>
            <a:off x="4130330" y="1430357"/>
            <a:ext cx="3949064" cy="27982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370B25-FFDA-429F-B62C-31F2BE738479}"/>
              </a:ext>
            </a:extLst>
          </p:cNvPr>
          <p:cNvSpPr/>
          <p:nvPr/>
        </p:nvSpPr>
        <p:spPr>
          <a:xfrm>
            <a:off x="4685995" y="4078580"/>
            <a:ext cx="26821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dispersion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A5C0A-BB99-4EA8-B7C5-A5FB074F8E1D}"/>
              </a:ext>
            </a:extLst>
          </p:cNvPr>
          <p:cNvSpPr/>
          <p:nvPr/>
        </p:nvSpPr>
        <p:spPr>
          <a:xfrm>
            <a:off x="322849" y="672947"/>
            <a:ext cx="406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en-US" b="1" kern="0" dirty="0">
                <a:solidFill>
                  <a:schemeClr val="tx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Accurate picking of dispersion curve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2B0DDF23-9514-42FF-94F9-42A65079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67" y="8337"/>
            <a:ext cx="6172200" cy="544115"/>
          </a:xfrm>
        </p:spPr>
        <p:txBody>
          <a:bodyPr/>
          <a:lstStyle/>
          <a:p>
            <a:pPr algn="l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imitations of surface-wave method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55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7EDF2AD9-8E95-4A26-A831-2DD08D77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67" y="8337"/>
            <a:ext cx="6172200" cy="544115"/>
          </a:xfrm>
        </p:spPr>
        <p:txBody>
          <a:bodyPr/>
          <a:lstStyle/>
          <a:p>
            <a:pPr algn="l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imitations of surface-wave method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D6503C0F-A379-4470-AAAC-747EC46F2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25" y="648211"/>
            <a:ext cx="5962650" cy="4060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6AD2D-2573-48AF-B273-F9D900D75593}"/>
              </a:ext>
            </a:extLst>
          </p:cNvPr>
          <p:cNvSpPr txBox="1"/>
          <p:nvPr/>
        </p:nvSpPr>
        <p:spPr>
          <a:xfrm>
            <a:off x="7496175" y="4369859"/>
            <a:ext cx="1628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(Gao et al., 2016)</a:t>
            </a:r>
          </a:p>
        </p:txBody>
      </p:sp>
    </p:spTree>
    <p:extLst>
      <p:ext uri="{BB962C8B-B14F-4D97-AF65-F5344CB8AC3E}">
        <p14:creationId xmlns:p14="http://schemas.microsoft.com/office/powerpoint/2010/main" val="2699967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C380-F68A-4375-A799-1414CBA7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04BE-4AC7-4303-9B94-039C9BEA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55" y="985588"/>
            <a:ext cx="6267450" cy="331690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Shallow seismic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Conventional shallow-seismic 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/>
              <a:t>FWI of shallow-seismic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2">
                    <a:lumMod val="75000"/>
                  </a:schemeClr>
                </a:solidFill>
              </a:rPr>
              <a:t>Challenges in shallow-seismic FWI</a:t>
            </a: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859597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8246-168A-4A5A-9D9E-C7241C74E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28" y="1102409"/>
            <a:ext cx="7977611" cy="3500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shallow-seismic methods only exploit a 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portion of information in seismic data</a:t>
            </a:r>
          </a:p>
          <a:p>
            <a:pPr marL="0" indent="0">
              <a:buNone/>
            </a:pPr>
            <a:endParaRPr lang="en-US" sz="105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MASW -&gt; averaged phase difference of surface waves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Refraction -&gt; kinematic information of first arrival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3524F2-C173-4DE3-9E45-C171C81C85CC}"/>
              </a:ext>
            </a:extLst>
          </p:cNvPr>
          <p:cNvSpPr/>
          <p:nvPr/>
        </p:nvSpPr>
        <p:spPr>
          <a:xfrm>
            <a:off x="2558324" y="3031825"/>
            <a:ext cx="1214100" cy="1133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F97A4-F0FD-422B-8D9B-CD699C9D57A1}"/>
              </a:ext>
            </a:extLst>
          </p:cNvPr>
          <p:cNvSpPr/>
          <p:nvPr/>
        </p:nvSpPr>
        <p:spPr>
          <a:xfrm>
            <a:off x="5277467" y="2894835"/>
            <a:ext cx="1653354" cy="14871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7CACD0-F071-460E-A39B-F1FC04D57400}"/>
              </a:ext>
            </a:extLst>
          </p:cNvPr>
          <p:cNvSpPr txBox="1"/>
          <p:nvPr/>
        </p:nvSpPr>
        <p:spPr>
          <a:xfrm>
            <a:off x="2904365" y="314959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2554E-7BA6-4798-8129-C1537E31B223}"/>
              </a:ext>
            </a:extLst>
          </p:cNvPr>
          <p:cNvSpPr txBox="1"/>
          <p:nvPr/>
        </p:nvSpPr>
        <p:spPr>
          <a:xfrm>
            <a:off x="5746956" y="30485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5521DA0-DFDB-4DB2-8630-0B55CA1BE659}"/>
              </a:ext>
            </a:extLst>
          </p:cNvPr>
          <p:cNvSpPr/>
          <p:nvPr/>
        </p:nvSpPr>
        <p:spPr>
          <a:xfrm>
            <a:off x="2855015" y="3495846"/>
            <a:ext cx="190500" cy="174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17F8F7-85C5-4FF9-9789-AB6041346795}"/>
              </a:ext>
            </a:extLst>
          </p:cNvPr>
          <p:cNvCxnSpPr>
            <a:cxnSpLocks/>
            <a:stCxn id="5" idx="6"/>
            <a:endCxn id="12" idx="2"/>
          </p:cNvCxnSpPr>
          <p:nvPr/>
        </p:nvCxnSpPr>
        <p:spPr>
          <a:xfrm>
            <a:off x="3045517" y="3582901"/>
            <a:ext cx="2545556" cy="16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EB5459D-0CE1-4B95-B570-95BDC962C1DD}"/>
              </a:ext>
            </a:extLst>
          </p:cNvPr>
          <p:cNvSpPr/>
          <p:nvPr/>
        </p:nvSpPr>
        <p:spPr>
          <a:xfrm>
            <a:off x="5591073" y="3484796"/>
            <a:ext cx="244612" cy="229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453147-273A-46E5-AF4B-33112F42EB9E}"/>
              </a:ext>
            </a:extLst>
          </p:cNvPr>
          <p:cNvSpPr/>
          <p:nvPr/>
        </p:nvSpPr>
        <p:spPr>
          <a:xfrm>
            <a:off x="2865913" y="3714068"/>
            <a:ext cx="560471" cy="302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3B6539-11D2-4592-83A1-0D7DD12F50F2}"/>
              </a:ext>
            </a:extLst>
          </p:cNvPr>
          <p:cNvCxnSpPr>
            <a:cxnSpLocks/>
            <a:stCxn id="14" idx="6"/>
            <a:endCxn id="16" idx="2"/>
          </p:cNvCxnSpPr>
          <p:nvPr/>
        </p:nvCxnSpPr>
        <p:spPr>
          <a:xfrm>
            <a:off x="3426384" y="3865136"/>
            <a:ext cx="2409301" cy="1688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4DB085E-970B-4559-8C2E-6BB65EE9FEB5}"/>
              </a:ext>
            </a:extLst>
          </p:cNvPr>
          <p:cNvSpPr/>
          <p:nvPr/>
        </p:nvSpPr>
        <p:spPr>
          <a:xfrm>
            <a:off x="5835683" y="3855658"/>
            <a:ext cx="472145" cy="356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41EC6-8826-4FEC-8E3D-43FF64B20E74}"/>
              </a:ext>
            </a:extLst>
          </p:cNvPr>
          <p:cNvSpPr txBox="1"/>
          <p:nvPr/>
        </p:nvSpPr>
        <p:spPr>
          <a:xfrm>
            <a:off x="2104054" y="4404892"/>
            <a:ext cx="5165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Only exploits part of the information content of seismic signals</a:t>
            </a:r>
            <a:endParaRPr 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14419D-018B-47A2-B92F-F9FBFAC8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/>
          <a:lstStyle/>
          <a:p>
            <a:r>
              <a:rPr lang="en-US" dirty="0"/>
              <a:t>Conventional shallow-seismic methods</a:t>
            </a:r>
          </a:p>
        </p:txBody>
      </p:sp>
    </p:spTree>
    <p:extLst>
      <p:ext uri="{BB962C8B-B14F-4D97-AF65-F5344CB8AC3E}">
        <p14:creationId xmlns:p14="http://schemas.microsoft.com/office/powerpoint/2010/main" val="2246752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123B-C07E-4403-AD16-C939EE41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shallow-seismic 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6B39D-08E0-4F0D-B18D-AA5942E7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88" y="1391873"/>
            <a:ext cx="2883206" cy="2953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2E5F4-19BA-43FF-AD69-3B8BFFA9A500}"/>
              </a:ext>
            </a:extLst>
          </p:cNvPr>
          <p:cNvSpPr txBox="1"/>
          <p:nvPr/>
        </p:nvSpPr>
        <p:spPr>
          <a:xfrm>
            <a:off x="491416" y="913187"/>
            <a:ext cx="63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case study in Kansas, USA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75DF4-92FE-477F-8A0D-C06F736D88F3}"/>
              </a:ext>
            </a:extLst>
          </p:cNvPr>
          <p:cNvSpPr txBox="1"/>
          <p:nvPr/>
        </p:nvSpPr>
        <p:spPr>
          <a:xfrm>
            <a:off x="954672" y="4283302"/>
            <a:ext cx="323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wave + refraction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5CAD34-921B-4ED7-A2D2-A4BAF2A6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32" y="3581312"/>
            <a:ext cx="1395212" cy="503827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01A9A5B-6183-4526-AE2E-2CD62C557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2094" y="1318201"/>
            <a:ext cx="4401572" cy="222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1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123B-C07E-4403-AD16-C939EE41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shallow-seismic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2E5F4-19BA-43FF-AD69-3B8BFFA9A500}"/>
              </a:ext>
            </a:extLst>
          </p:cNvPr>
          <p:cNvSpPr txBox="1"/>
          <p:nvPr/>
        </p:nvSpPr>
        <p:spPr>
          <a:xfrm>
            <a:off x="1381540" y="978535"/>
            <a:ext cx="63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case study in Kansas, USA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92CB0-34FC-4688-8A0B-BF43B2CF4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21" y="1498442"/>
            <a:ext cx="5377256" cy="2757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59C5A-E97F-416B-895D-7CA206CDC87C}"/>
              </a:ext>
            </a:extLst>
          </p:cNvPr>
          <p:cNvSpPr txBox="1"/>
          <p:nvPr/>
        </p:nvSpPr>
        <p:spPr>
          <a:xfrm>
            <a:off x="2571654" y="4210086"/>
            <a:ext cx="40975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we further squeeze the data?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5CAD34-921B-4ED7-A2D2-A4BAF2A6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004" y="1016322"/>
            <a:ext cx="1462272" cy="5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95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478D8D9-7ED0-4C3E-8846-C2CAF9FDB3C8}"/>
              </a:ext>
            </a:extLst>
          </p:cNvPr>
          <p:cNvSpPr txBox="1">
            <a:spLocks/>
          </p:cNvSpPr>
          <p:nvPr/>
        </p:nvSpPr>
        <p:spPr bwMode="auto">
          <a:xfrm>
            <a:off x="435865" y="3223986"/>
            <a:ext cx="6515100" cy="150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57179" indent="-357179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55" indent="-314317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209644" indent="-276218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57309" indent="-276218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95448" indent="-276218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</a:t>
            </a:r>
            <a:r>
              <a:rPr lang="de-DE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shallow-seismic FWI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de-DE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apply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infer </a:t>
            </a:r>
            <a:r>
              <a:rPr lang="de-DE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variations of Vs </a:t>
            </a:r>
            <a:r>
              <a:rPr lang="de-DE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derive </a:t>
            </a:r>
            <a:r>
              <a:rPr lang="de-DE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multi-parameter models</a:t>
            </a:r>
            <a:r>
              <a:rPr lang="de-DE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endParaRPr lang="de-DE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E95FF-A0AD-4BC4-B8DD-516FBFB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waveform inversion (FWI)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8246-168A-4A5A-9D9E-C7241C74E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79" y="1014267"/>
            <a:ext cx="6267450" cy="3500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800" b="1" dirty="0">
                <a:ea typeface="ＭＳ Ｐゴシック" charset="-128"/>
                <a:cs typeface="ＭＳ Ｐゴシック" charset="-128"/>
              </a:rPr>
              <a:t>FWI exploits the full information content of seismic signals</a:t>
            </a:r>
            <a:endParaRPr lang="en-US" sz="1500" b="1" dirty="0"/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holte_seis_ssg4">
            <a:extLst>
              <a:ext uri="{FF2B5EF4-FFF2-40B4-BE49-F238E27FC236}">
                <a16:creationId xmlns:a16="http://schemas.microsoft.com/office/drawing/2014/main" id="{6D90871C-14FC-4E76-9C47-A98434C9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16" y="1752485"/>
            <a:ext cx="2646760" cy="87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045031-C731-4549-9636-0F3258B9D9DE}"/>
              </a:ext>
            </a:extLst>
          </p:cNvPr>
          <p:cNvSpPr/>
          <p:nvPr/>
        </p:nvSpPr>
        <p:spPr>
          <a:xfrm>
            <a:off x="5145463" y="1422729"/>
            <a:ext cx="3403298" cy="1638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05991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all wave types, both </a:t>
            </a:r>
            <a:r>
              <a:rPr lang="en-US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kinematic and dynamic information</a:t>
            </a:r>
          </a:p>
          <a:p>
            <a:pPr marL="257175" indent="-257175" defTabSz="305991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de-D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model</a:t>
            </a:r>
          </a:p>
          <a:p>
            <a:pPr marL="257175" indent="-257175" defTabSz="305991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de-D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305991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comp. cost &amp; nonlinearity</a:t>
            </a:r>
            <a:endParaRPr lang="de-DE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A8DED9-451C-46BF-B760-912F6045A808}"/>
              </a:ext>
            </a:extLst>
          </p:cNvPr>
          <p:cNvSpPr/>
          <p:nvPr/>
        </p:nvSpPr>
        <p:spPr>
          <a:xfrm>
            <a:off x="5418779" y="3161446"/>
            <a:ext cx="858633" cy="8086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97B325-7D73-42BD-9C18-C42CB8F5FFA0}"/>
              </a:ext>
            </a:extLst>
          </p:cNvPr>
          <p:cNvSpPr/>
          <p:nvPr/>
        </p:nvSpPr>
        <p:spPr>
          <a:xfrm>
            <a:off x="6873846" y="3101482"/>
            <a:ext cx="1653354" cy="14871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54EAA-299E-4CD7-8E25-5C0464ED2539}"/>
              </a:ext>
            </a:extLst>
          </p:cNvPr>
          <p:cNvSpPr txBox="1"/>
          <p:nvPr/>
        </p:nvSpPr>
        <p:spPr>
          <a:xfrm>
            <a:off x="5576018" y="33665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4360C9-76C2-4388-AE8A-E491C0E92437}"/>
              </a:ext>
            </a:extLst>
          </p:cNvPr>
          <p:cNvSpPr txBox="1"/>
          <p:nvPr/>
        </p:nvSpPr>
        <p:spPr>
          <a:xfrm>
            <a:off x="7453724" y="328921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3E01E8-6334-41BC-91FA-789C18E3D45B}"/>
              </a:ext>
            </a:extLst>
          </p:cNvPr>
          <p:cNvCxnSpPr>
            <a:cxnSpLocks/>
          </p:cNvCxnSpPr>
          <p:nvPr/>
        </p:nvCxnSpPr>
        <p:spPr>
          <a:xfrm>
            <a:off x="6285308" y="3582852"/>
            <a:ext cx="833156" cy="526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E75704B-BF31-4FD5-BF2B-0260D503EDB0}"/>
              </a:ext>
            </a:extLst>
          </p:cNvPr>
          <p:cNvSpPr/>
          <p:nvPr/>
        </p:nvSpPr>
        <p:spPr>
          <a:xfrm>
            <a:off x="7093427" y="3198022"/>
            <a:ext cx="1360859" cy="1029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76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204B-C465-4813-9B03-BC878A17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waveform inversion (FWI)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92B07-2253-46EF-8206-FA68C3424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D0B63-12F5-4671-B9D4-0FC8A53E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01" y="930190"/>
            <a:ext cx="8693597" cy="3283119"/>
          </a:xfrm>
          <a:prstGeom prst="rect">
            <a:avLst/>
          </a:prstGeom>
        </p:spPr>
      </p:pic>
      <p:sp>
        <p:nvSpPr>
          <p:cNvPr id="7" name="流程图: 过程 36">
            <a:extLst>
              <a:ext uri="{FF2B5EF4-FFF2-40B4-BE49-F238E27FC236}">
                <a16:creationId xmlns:a16="http://schemas.microsoft.com/office/drawing/2014/main" id="{8EA432DC-46A5-49FC-9332-6638672ED1CE}"/>
              </a:ext>
            </a:extLst>
          </p:cNvPr>
          <p:cNvSpPr/>
          <p:nvPr/>
        </p:nvSpPr>
        <p:spPr>
          <a:xfrm>
            <a:off x="3091445" y="1768523"/>
            <a:ext cx="3475282" cy="1533027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 tasks</a:t>
            </a:r>
          </a:p>
          <a:p>
            <a:pPr marL="342900" indent="-342900">
              <a:buAutoNum type="alphaLcParenBoth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wave modelling</a:t>
            </a:r>
          </a:p>
          <a:p>
            <a:pPr marL="342900" indent="-342900">
              <a:buAutoNum type="alphaLcParenBoth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gradient calculation</a:t>
            </a:r>
          </a:p>
          <a:p>
            <a:pPr marL="342900" indent="-342900">
              <a:buAutoNum type="alphaLcParenBoth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update 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F944-01AF-4A66-87A8-DDA328C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15" y="307316"/>
            <a:ext cx="6911975" cy="421481"/>
          </a:xfrm>
        </p:spPr>
        <p:txBody>
          <a:bodyPr>
            <a:normAutofit fontScale="90000"/>
          </a:bodyPr>
          <a:lstStyle/>
          <a:p>
            <a:r>
              <a:rPr lang="en-US" altLang="zh-CN" kern="0" dirty="0"/>
              <a:t>Forward modeling</a:t>
            </a:r>
            <a:br>
              <a:rPr lang="en-US" altLang="zh-CN" kern="0" dirty="0"/>
            </a:br>
            <a:endParaRPr lang="zh-CN" alt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B62720D-1719-4BC9-91D5-5460D63EB8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044675"/>
              </p:ext>
            </p:extLst>
          </p:nvPr>
        </p:nvGraphicFramePr>
        <p:xfrm>
          <a:off x="850375" y="1132679"/>
          <a:ext cx="196182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8" r:id="rId6" imgW="1307880" imgH="393480" progId="Equation.KSEE3">
                  <p:embed/>
                </p:oleObj>
              </mc:Choice>
              <mc:Fallback>
                <p:oleObj r:id="rId6" imgW="1307880" imgH="393480" progId="Equation.KSEE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72C8A9-797B-48F4-B9AA-B99E87FBDC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375" y="1132679"/>
                        <a:ext cx="1961820" cy="590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60426A7-9EF4-4D46-BA1B-4A9BC23CEF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316627"/>
              </p:ext>
            </p:extLst>
          </p:nvPr>
        </p:nvGraphicFramePr>
        <p:xfrm>
          <a:off x="850375" y="1832895"/>
          <a:ext cx="194292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9" r:id="rId8" imgW="1295280" imgH="393480" progId="Equation.KSEE3">
                  <p:embed/>
                </p:oleObj>
              </mc:Choice>
              <mc:Fallback>
                <p:oleObj r:id="rId8" imgW="1295280" imgH="393480" progId="Equation.KSEE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354E2A6-9FEB-4305-880E-52EF13F9CE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375" y="1832895"/>
                        <a:ext cx="1942920" cy="590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481DEBB-E1B2-406C-9A17-EB11375C05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962338"/>
              </p:ext>
            </p:extLst>
          </p:nvPr>
        </p:nvGraphicFramePr>
        <p:xfrm>
          <a:off x="783685" y="2435272"/>
          <a:ext cx="257148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0" r:id="rId10" imgW="1714320" imgH="393480" progId="Equation.KSEE3">
                  <p:embed/>
                </p:oleObj>
              </mc:Choice>
              <mc:Fallback>
                <p:oleObj r:id="rId10" imgW="1714320" imgH="393480" progId="Equation.KSEE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A2C8BA6-7C44-4A30-8037-AE31FFDB84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685" y="2435272"/>
                        <a:ext cx="2571480" cy="590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D715BDE-DE34-45EC-B467-CD327E142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710764"/>
              </p:ext>
            </p:extLst>
          </p:nvPr>
        </p:nvGraphicFramePr>
        <p:xfrm>
          <a:off x="783685" y="3080898"/>
          <a:ext cx="257148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1" r:id="rId12" imgW="1714320" imgH="393480" progId="Equation.KSEE3">
                  <p:embed/>
                </p:oleObj>
              </mc:Choice>
              <mc:Fallback>
                <p:oleObj r:id="rId12" imgW="1714320" imgH="393480" progId="Equation.KSEE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B039623-97EC-4ABA-A9E1-0370D5C76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685" y="3080898"/>
                        <a:ext cx="2571480" cy="590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AC8C100-AC64-467E-93A8-E035663DB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948279"/>
              </p:ext>
            </p:extLst>
          </p:nvPr>
        </p:nvGraphicFramePr>
        <p:xfrm>
          <a:off x="4288380" y="1171715"/>
          <a:ext cx="2031840" cy="63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2" name="Equation" r:id="rId14" imgW="2031840" imgH="634680" progId="Equation.3">
                  <p:embed/>
                </p:oleObj>
              </mc:Choice>
              <mc:Fallback>
                <p:oleObj name="Equation" r:id="rId14" imgW="2031840" imgH="63468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152DEEC-AA90-48B1-BBD2-5111FA3D6A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8380" y="1171715"/>
                        <a:ext cx="2031840" cy="634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00AFE3C-7CD5-47C6-8C5A-054EC76B9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452792"/>
              </p:ext>
            </p:extLst>
          </p:nvPr>
        </p:nvGraphicFramePr>
        <p:xfrm>
          <a:off x="4288379" y="1948855"/>
          <a:ext cx="1295280" cy="63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3" name="Equation" r:id="rId16" imgW="1295280" imgH="634680" progId="Equation.3">
                  <p:embed/>
                </p:oleObj>
              </mc:Choice>
              <mc:Fallback>
                <p:oleObj name="Equation" r:id="rId16" imgW="1295280" imgH="634680" progId="Equation.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F1A53DA-147D-4F8D-A694-DE2B520627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8379" y="1948855"/>
                        <a:ext cx="1295280" cy="634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07C09D3-FDCD-41F8-991B-13B2CEFF6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574672"/>
              </p:ext>
            </p:extLst>
          </p:nvPr>
        </p:nvGraphicFramePr>
        <p:xfrm>
          <a:off x="4284046" y="2732146"/>
          <a:ext cx="1282680" cy="63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4" name="Equation" r:id="rId18" imgW="1282680" imgH="634680" progId="Equation.3">
                  <p:embed/>
                </p:oleObj>
              </mc:Choice>
              <mc:Fallback>
                <p:oleObj name="Equation" r:id="rId18" imgW="1282680" imgH="63468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2FF7EBD-6DEB-426B-B59C-096110AC94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046" y="2732146"/>
                        <a:ext cx="1282680" cy="634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CE6AB14-6527-404B-B963-453A8340E4F9}"/>
              </a:ext>
            </a:extLst>
          </p:cNvPr>
          <p:cNvSpPr/>
          <p:nvPr/>
        </p:nvSpPr>
        <p:spPr>
          <a:xfrm>
            <a:off x="515794" y="626962"/>
            <a:ext cx="3142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2D P-SV elastic-wave equation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D7A811-92D0-4AEA-A5D2-3997835B08D8}"/>
              </a:ext>
            </a:extLst>
          </p:cNvPr>
          <p:cNvSpPr/>
          <p:nvPr/>
        </p:nvSpPr>
        <p:spPr>
          <a:xfrm>
            <a:off x="3759865" y="621802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2D SH elastic-wave equation 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99A23C-CCB0-4064-A558-C92511DD102F}"/>
              </a:ext>
            </a:extLst>
          </p:cNvPr>
          <p:cNvSpPr/>
          <p:nvPr/>
        </p:nvSpPr>
        <p:spPr>
          <a:xfrm>
            <a:off x="4021293" y="3730032"/>
            <a:ext cx="5122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where </a:t>
            </a:r>
            <a:r>
              <a:rPr lang="en-US" i="1" dirty="0">
                <a:latin typeface="Times New Roman" panose="02020603050405020304" pitchFamily="18" charset="0"/>
                <a:ea typeface="宋体" panose="02010600030101010101" pitchFamily="2" charset="-122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represents the particle velocity, </a:t>
            </a:r>
            <a:r>
              <a:rPr lang="en-US" i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represents buoyancy (reciprocal of density </a:t>
            </a:r>
            <a:r>
              <a:rPr lang="en-US" i="1" dirty="0">
                <a:latin typeface="Times New Roman" panose="02020603050405020304" pitchFamily="18" charset="0"/>
                <a:ea typeface="宋体" panose="02010600030101010101" pitchFamily="2" charset="-122"/>
              </a:rPr>
              <a:t>ρ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), </a:t>
            </a:r>
            <a:r>
              <a:rPr lang="en-US" i="1" dirty="0">
                <a:latin typeface="Times New Roman" panose="02020603050405020304" pitchFamily="18" charset="0"/>
                <a:ea typeface="宋体" panose="02010600030101010101" pitchFamily="2" charset="-122"/>
              </a:rPr>
              <a:t>μ 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and </a:t>
            </a:r>
            <a:r>
              <a:rPr lang="en-US" i="1" dirty="0">
                <a:latin typeface="Times New Roman" panose="02020603050405020304" pitchFamily="18" charset="0"/>
                <a:ea typeface="宋体" panose="02010600030101010101" pitchFamily="2" charset="-122"/>
              </a:rPr>
              <a:t>λ 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represent the </a:t>
            </a:r>
            <a:r>
              <a:rPr lang="en-US" dirty="0" err="1">
                <a:latin typeface="Times New Roman" panose="02020603050405020304" pitchFamily="18" charset="0"/>
                <a:ea typeface="宋体" panose="02010600030101010101" pitchFamily="2" charset="-122"/>
              </a:rPr>
              <a:t>Lamé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coefficients, </a:t>
            </a:r>
            <a:r>
              <a:rPr lang="en-US" i="1" dirty="0">
                <a:latin typeface="Times New Roman" panose="02020603050405020304" pitchFamily="18" charset="0"/>
                <a:ea typeface="宋体" panose="02010600030101010101" pitchFamily="2" charset="-122"/>
              </a:rPr>
              <a:t>τ</a:t>
            </a:r>
            <a:r>
              <a:rPr lang="en-US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represents the shear stresses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E4860C-D81B-4C93-A2DC-EDD77AEFD0AE}"/>
              </a:ext>
            </a:extLst>
          </p:cNvPr>
          <p:cNvGrpSpPr/>
          <p:nvPr/>
        </p:nvGrpSpPr>
        <p:grpSpPr>
          <a:xfrm>
            <a:off x="850375" y="3672450"/>
            <a:ext cx="2386898" cy="800330"/>
            <a:chOff x="783685" y="4468764"/>
            <a:chExt cx="2386898" cy="800330"/>
          </a:xfrm>
        </p:grpSpPr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1919D446-7AD0-4E79-8B0A-47DD22F826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9093035"/>
                </p:ext>
              </p:extLst>
            </p:nvPr>
          </p:nvGraphicFramePr>
          <p:xfrm>
            <a:off x="783685" y="4586100"/>
            <a:ext cx="2093913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5" r:id="rId20" imgW="1396800" imgH="393480" progId="Equation.KSEE3">
                    <p:embed/>
                  </p:oleObj>
                </mc:Choice>
                <mc:Fallback>
                  <p:oleObj r:id="rId20" imgW="1396800" imgH="393480" progId="Equation.KSEE3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6A3C2894-783C-4429-8E74-99A40EC3CAC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685" y="4586100"/>
                          <a:ext cx="2093913" cy="590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8481A4-5DAD-4EA7-84FF-C9D992EA727E}"/>
                </a:ext>
              </a:extLst>
            </p:cNvPr>
            <p:cNvSpPr txBox="1"/>
            <p:nvPr/>
          </p:nvSpPr>
          <p:spPr>
            <a:xfrm>
              <a:off x="2236305" y="4622763"/>
              <a:ext cx="93427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      </a:t>
              </a:r>
            </a:p>
            <a:p>
              <a:endParaRPr lang="en-US" dirty="0"/>
            </a:p>
          </p:txBody>
        </p:sp>
        <p:pic>
          <p:nvPicPr>
            <p:cNvPr id="19" name="Picture 18" descr="A picture containing object, watch&#10;&#10;Description generated with high confidence">
              <a:extLst>
                <a:ext uri="{FF2B5EF4-FFF2-40B4-BE49-F238E27FC236}">
                  <a16:creationId xmlns:a16="http://schemas.microsoft.com/office/drawing/2014/main" id="{F0F17645-D5FF-448B-9397-1B6C2AD46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870"/>
            <a:stretch/>
          </p:blipFill>
          <p:spPr>
            <a:xfrm>
              <a:off x="2236305" y="4468764"/>
              <a:ext cx="467139" cy="70788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CB8F36E-D427-4C0B-94AA-CD59660B9212}"/>
              </a:ext>
            </a:extLst>
          </p:cNvPr>
          <p:cNvSpPr/>
          <p:nvPr/>
        </p:nvSpPr>
        <p:spPr>
          <a:xfrm>
            <a:off x="6693604" y="605107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Free-surface condition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A1264A-1D2D-4F1D-8D47-97B00D361A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2" t="-27913"/>
          <a:stretch/>
        </p:blipFill>
        <p:spPr>
          <a:xfrm>
            <a:off x="7594589" y="1313369"/>
            <a:ext cx="630142" cy="2222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F7BEA03-6E69-4A85-9D19-368BEC4A405D}"/>
              </a:ext>
            </a:extLst>
          </p:cNvPr>
          <p:cNvSpPr/>
          <p:nvPr/>
        </p:nvSpPr>
        <p:spPr>
          <a:xfrm>
            <a:off x="6693604" y="1991251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flat free surface: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DEB6C1-B197-4271-B422-F85605D93A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04" y="2506802"/>
            <a:ext cx="2230857" cy="2422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80BEB1-BE91-42F2-86B9-3A133A1746D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2924" b="-106191"/>
          <a:stretch/>
        </p:blipFill>
        <p:spPr>
          <a:xfrm>
            <a:off x="7423890" y="1374205"/>
            <a:ext cx="170699" cy="3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8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a/a6/Seismogram.gif">
            <a:extLst>
              <a:ext uri="{FF2B5EF4-FFF2-40B4-BE49-F238E27FC236}">
                <a16:creationId xmlns:a16="http://schemas.microsoft.com/office/drawing/2014/main" id="{5F785D9F-05D1-497B-BE43-9FF28D96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2" y="878148"/>
            <a:ext cx="4395343" cy="31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1D3278-C421-4B4A-9A4F-10E995AA41C5}"/>
              </a:ext>
            </a:extLst>
          </p:cNvPr>
          <p:cNvSpPr/>
          <p:nvPr/>
        </p:nvSpPr>
        <p:spPr>
          <a:xfrm>
            <a:off x="2868448" y="368562"/>
            <a:ext cx="3237423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seismology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ndo1">
            <a:extLst>
              <a:ext uri="{FF2B5EF4-FFF2-40B4-BE49-F238E27FC236}">
                <a16:creationId xmlns:a16="http://schemas.microsoft.com/office/drawing/2014/main" id="{4A77C6BC-E93E-4204-A4D0-DBA40C35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43" y="938854"/>
            <a:ext cx="4564598" cy="32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0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A389C98-367B-4E42-A63B-F484BDFC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kern="0" dirty="0"/>
              <a:t>Gradient calculation: adjoint state method</a:t>
            </a:r>
            <a:endParaRPr lang="zh-CN" altLang="en-US" dirty="0"/>
          </a:p>
        </p:txBody>
      </p:sp>
      <p:pic>
        <p:nvPicPr>
          <p:cNvPr id="21" name="gradientsnap">
            <a:hlinkClick r:id="" action="ppaction://media"/>
            <a:extLst>
              <a:ext uri="{FF2B5EF4-FFF2-40B4-BE49-F238E27FC236}">
                <a16:creationId xmlns:a16="http://schemas.microsoft.com/office/drawing/2014/main" id="{0074CFAD-7A08-4778-A68D-A24BF0E1E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2801" y="710018"/>
            <a:ext cx="5334000" cy="400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405B86-4D61-4924-8B69-954F7C13FB32}"/>
              </a:ext>
            </a:extLst>
          </p:cNvPr>
          <p:cNvSpPr txBox="1"/>
          <p:nvPr/>
        </p:nvSpPr>
        <p:spPr>
          <a:xfrm>
            <a:off x="390531" y="1417588"/>
            <a:ext cx="6115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simulation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Adjoint simulation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Cross-correlation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232" y="951040"/>
            <a:ext cx="6267450" cy="35342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3B1280-DBD1-411C-A72B-8210C19E1392}"/>
              </a:ext>
            </a:extLst>
          </p:cNvPr>
          <p:cNvSpPr txBox="1"/>
          <p:nvPr/>
        </p:nvSpPr>
        <p:spPr>
          <a:xfrm>
            <a:off x="363964" y="737626"/>
            <a:ext cx="6115097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Iteratively update the model 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search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algorithm: 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Preconditioned CG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options: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(Preconditioned) Steepest descent method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(Preconditioned) L-BFGS method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(Preconditioned) Gauss-Newton method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(Preconditioned) Truncated Newton method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486A35C-7F85-4C10-9CE5-D7959E61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21" y="1790429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98A4DB74-40AD-4B4C-A29E-71D3D597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64" y="185267"/>
            <a:ext cx="5183981" cy="42148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update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F97DD3-0F92-4B10-946E-C7BA2801E7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152" y="1512294"/>
            <a:ext cx="1756571" cy="180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0BCE3-F5B7-4432-B93F-2F796B73F8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9138" b="-31517"/>
          <a:stretch/>
        </p:blipFill>
        <p:spPr>
          <a:xfrm>
            <a:off x="3295252" y="2342568"/>
            <a:ext cx="1890777" cy="26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D3939-89AB-4E65-AC89-A3E43C84FA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12" t="-12395" r="-1893" b="-22720"/>
          <a:stretch/>
        </p:blipFill>
        <p:spPr>
          <a:xfrm>
            <a:off x="5380132" y="2322311"/>
            <a:ext cx="490604" cy="276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0F3C1-CDBE-4E30-BC93-9263B4C6433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108" b="-2743"/>
          <a:stretch/>
        </p:blipFill>
        <p:spPr>
          <a:xfrm>
            <a:off x="5218297" y="2351905"/>
            <a:ext cx="137765" cy="210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916DC-FB66-475D-949B-8C9CD4EB32A4}"/>
              </a:ext>
            </a:extLst>
          </p:cNvPr>
          <p:cNvSpPr txBox="1"/>
          <p:nvPr/>
        </p:nvSpPr>
        <p:spPr>
          <a:xfrm>
            <a:off x="4654070" y="2309864"/>
            <a:ext cx="138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A11D5-973B-4698-84E1-6934DC0D38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5" t="5400"/>
          <a:stretch/>
        </p:blipFill>
        <p:spPr>
          <a:xfrm>
            <a:off x="4661430" y="2385465"/>
            <a:ext cx="102825" cy="1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16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A25F7-18BC-487D-A30F-7882A5EE8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1" y="819915"/>
            <a:ext cx="6267450" cy="3731996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model</a:t>
            </a: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i="1" dirty="0"/>
          </a:p>
          <a:p>
            <a:pPr marL="0" indent="0">
              <a:buNone/>
            </a:pPr>
            <a:r>
              <a:rPr lang="en-US" altLang="zh-CN" sz="1800" b="1" dirty="0"/>
              <a:t>5 </a:t>
            </a:r>
            <a:r>
              <a:rPr lang="en-US" sz="1800" b="1" dirty="0"/>
              <a:t>sources (11 m interval)</a:t>
            </a:r>
          </a:p>
          <a:p>
            <a:pPr marL="0" indent="0">
              <a:buNone/>
            </a:pPr>
            <a:r>
              <a:rPr lang="en-US" altLang="zh-CN" sz="1800" b="1" dirty="0"/>
              <a:t>40</a:t>
            </a:r>
            <a:r>
              <a:rPr lang="en-US" sz="1800" b="1" dirty="0"/>
              <a:t> traces (1 m interval)</a:t>
            </a:r>
          </a:p>
          <a:p>
            <a:pPr marL="0" indent="0">
              <a:buNone/>
            </a:pPr>
            <a:r>
              <a:rPr lang="en-US" sz="1800" b="1" dirty="0"/>
              <a:t>1 m x 1 m blocks</a:t>
            </a:r>
          </a:p>
          <a:p>
            <a:pPr marL="0" indent="0">
              <a:buNone/>
            </a:pPr>
            <a:r>
              <a:rPr lang="en-US" sz="1800" b="1" dirty="0"/>
              <a:t>Source time function: 40 Hz Ricker wavelet</a:t>
            </a:r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9D3A103-7FAF-4585-AF86-CAA0F3E23274}"/>
              </a:ext>
            </a:extLst>
          </p:cNvPr>
          <p:cNvSpPr txBox="1">
            <a:spLocks/>
          </p:cNvSpPr>
          <p:nvPr/>
        </p:nvSpPr>
        <p:spPr bwMode="auto">
          <a:xfrm>
            <a:off x="345411" y="58849"/>
            <a:ext cx="6172200" cy="47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100" kern="0" dirty="0">
                <a:latin typeface="Times New Roman" pitchFamily="18" charset="0"/>
                <a:cs typeface="Times New Roman" pitchFamily="18" charset="0"/>
              </a:rPr>
              <a:t>Resolution test</a:t>
            </a:r>
            <a:endParaRPr lang="zh-CN" altLang="en-US" sz="21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6565F-E07B-4F33-B236-B0FB97056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59" b="31517"/>
          <a:stretch/>
        </p:blipFill>
        <p:spPr>
          <a:xfrm>
            <a:off x="1596318" y="819915"/>
            <a:ext cx="5534304" cy="233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5224A6-CE1C-4604-8065-DFF6E0C3B28C}"/>
              </a:ext>
            </a:extLst>
          </p:cNvPr>
          <p:cNvSpPr txBox="1"/>
          <p:nvPr/>
        </p:nvSpPr>
        <p:spPr>
          <a:xfrm>
            <a:off x="4947774" y="3320291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wavelength ~ 2 m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model: without checkerboard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770808-3F68-4987-BF9D-62FD816EE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622" y="1934167"/>
            <a:ext cx="1675004" cy="4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32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85900" y="1316151"/>
            <a:ext cx="6172200" cy="3394472"/>
          </a:xfrm>
        </p:spPr>
        <p:txBody>
          <a:bodyPr/>
          <a:lstStyle/>
          <a:p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420" y="753761"/>
            <a:ext cx="408958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FWI with</a:t>
            </a:r>
            <a:r>
              <a:rPr lang="en-US" altLang="zh-CN" sz="2100" b="1" dirty="0">
                <a:latin typeface="Times New Roman" pitchFamily="18" charset="0"/>
                <a:cs typeface="Times New Roman" pitchFamily="18" charset="0"/>
              </a:rPr>
              <a:t>/without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topography: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9EE54-4F84-4F6F-A6C4-EFEFC04F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95" y="1238510"/>
            <a:ext cx="6699772" cy="3472112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AF0E1112-28D5-40F9-A880-D1333A61947C}"/>
              </a:ext>
            </a:extLst>
          </p:cNvPr>
          <p:cNvSpPr txBox="1">
            <a:spLocks/>
          </p:cNvSpPr>
          <p:nvPr/>
        </p:nvSpPr>
        <p:spPr bwMode="auto">
          <a:xfrm>
            <a:off x="258784" y="44265"/>
            <a:ext cx="6172200" cy="47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100" kern="0" dirty="0">
                <a:latin typeface="Times New Roman" pitchFamily="18" charset="0"/>
                <a:cs typeface="Times New Roman" pitchFamily="18" charset="0"/>
              </a:rPr>
              <a:t>Resolution test</a:t>
            </a:r>
            <a:endParaRPr lang="zh-CN" altLang="en-US" sz="21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ADBC2F-5BF0-4B22-BDAA-C3790C225872}"/>
              </a:ext>
            </a:extLst>
          </p:cNvPr>
          <p:cNvSpPr/>
          <p:nvPr/>
        </p:nvSpPr>
        <p:spPr>
          <a:xfrm>
            <a:off x="7780205" y="4433623"/>
            <a:ext cx="1191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(Pan et al., 2018) </a:t>
            </a:r>
            <a:endParaRPr lang="en-US" sz="1200" dirty="0"/>
          </a:p>
        </p:txBody>
      </p:sp>
      <p:sp>
        <p:nvSpPr>
          <p:cNvPr id="7" name="流程图: 过程 36">
            <a:extLst>
              <a:ext uri="{FF2B5EF4-FFF2-40B4-BE49-F238E27FC236}">
                <a16:creationId xmlns:a16="http://schemas.microsoft.com/office/drawing/2014/main" id="{4042E5C7-3989-4ACC-BF5C-89DE92FF0EE8}"/>
              </a:ext>
            </a:extLst>
          </p:cNvPr>
          <p:cNvSpPr/>
          <p:nvPr/>
        </p:nvSpPr>
        <p:spPr>
          <a:xfrm>
            <a:off x="2748940" y="2605636"/>
            <a:ext cx="3713616" cy="395332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 ~ wavelength/2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C380-F68A-4375-A799-1414CBA7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04BE-4AC7-4303-9B94-039C9BEA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55" y="985588"/>
            <a:ext cx="6267450" cy="331690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Shallow seismic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Conventional shallow-seismic 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FWI of shallow-seismic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/>
              <a:t>Challenges in shallow-seismic FWI</a:t>
            </a:r>
            <a:endParaRPr lang="en-US" sz="2200" b="1" dirty="0"/>
          </a:p>
          <a:p>
            <a:pPr marL="0" indent="0"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221382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E9138-B3A5-4CF5-A85F-E19D0E4A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in shallow-seismic FWI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3C5F-F62E-45C6-B2E3-1FD75FE69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sz="1500" b="1" dirty="0"/>
          </a:p>
          <a:p>
            <a:r>
              <a:rPr lang="en-US" b="1" dirty="0">
                <a:solidFill>
                  <a:srgbClr val="FF0000"/>
                </a:solidFill>
              </a:rPr>
              <a:t>Nonlinearity</a:t>
            </a:r>
          </a:p>
          <a:p>
            <a:pPr marL="0" indent="0">
              <a:buNone/>
            </a:pPr>
            <a:endParaRPr lang="en-US" sz="1500" b="1" dirty="0"/>
          </a:p>
          <a:p>
            <a:r>
              <a:rPr lang="en-US" b="1" dirty="0"/>
              <a:t>Attenuation</a:t>
            </a:r>
          </a:p>
        </p:txBody>
      </p:sp>
    </p:spTree>
    <p:extLst>
      <p:ext uri="{BB962C8B-B14F-4D97-AF65-F5344CB8AC3E}">
        <p14:creationId xmlns:p14="http://schemas.microsoft.com/office/powerpoint/2010/main" val="2841613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468932FF-F0CD-438F-AED7-95816789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06AD3E5-A668-4835-9740-B9B97D3A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3E4E20-FD36-4E8C-BAC0-A01CD6F7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24" y="993496"/>
            <a:ext cx="5946584" cy="36407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sz="2000" dirty="0"/>
              <a:t>Conventional FWI</a:t>
            </a:r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7483C-551E-4992-BF57-3CA392472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24" y="2138261"/>
            <a:ext cx="4169744" cy="675585"/>
          </a:xfrm>
          <a:prstGeom prst="rect">
            <a:avLst/>
          </a:prstGeom>
        </p:spPr>
      </p:pic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BE698B-1C0C-49A8-959D-FF98605D8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145" y="1006390"/>
            <a:ext cx="3035290" cy="3299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787A89-BFE1-4F94-BB95-9EDFD7A33413}"/>
              </a:ext>
            </a:extLst>
          </p:cNvPr>
          <p:cNvSpPr/>
          <p:nvPr/>
        </p:nvSpPr>
        <p:spPr>
          <a:xfrm>
            <a:off x="529565" y="3210105"/>
            <a:ext cx="48806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5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5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synthetic and observed waveforms. </a:t>
            </a:r>
          </a:p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5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5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represents the locations of sources and receivers.</a:t>
            </a:r>
          </a:p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represents the total recording time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05782-0825-4B60-81B2-9144989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97" y="204684"/>
            <a:ext cx="5183981" cy="421481"/>
          </a:xfrm>
        </p:spPr>
        <p:txBody>
          <a:bodyPr/>
          <a:lstStyle/>
          <a:p>
            <a:r>
              <a:rPr lang="en-US" dirty="0"/>
              <a:t>Nonlinearity of FWI</a:t>
            </a:r>
          </a:p>
        </p:txBody>
      </p:sp>
    </p:spTree>
    <p:extLst>
      <p:ext uri="{BB962C8B-B14F-4D97-AF65-F5344CB8AC3E}">
        <p14:creationId xmlns:p14="http://schemas.microsoft.com/office/powerpoint/2010/main" val="2516436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C85F-D69E-43D4-A943-2333910C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Nonlinearity of FWI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E2BD5-DF10-4C73-8272-E3395E9F4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 single-parameter example</a:t>
            </a: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1A2C9F8E-B66B-422D-8E00-9D07E8950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74" y="1692138"/>
            <a:ext cx="5772248" cy="3036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ACAB6D-0374-448D-9BFC-D6CD75DF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15" y="671517"/>
            <a:ext cx="3821885" cy="12435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46DCE14-80EC-43B4-8136-3CD4C96AE9A0}"/>
              </a:ext>
            </a:extLst>
          </p:cNvPr>
          <p:cNvSpPr/>
          <p:nvPr/>
        </p:nvSpPr>
        <p:spPr>
          <a:xfrm>
            <a:off x="4858793" y="1344429"/>
            <a:ext cx="387626" cy="234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D0D4F9-0E0F-469B-A7B3-75ED0C9DA4CF}"/>
              </a:ext>
            </a:extLst>
          </p:cNvPr>
          <p:cNvGrpSpPr/>
          <p:nvPr/>
        </p:nvGrpSpPr>
        <p:grpSpPr>
          <a:xfrm>
            <a:off x="2505115" y="1930676"/>
            <a:ext cx="2682071" cy="2502531"/>
            <a:chOff x="1816154" y="2574235"/>
            <a:chExt cx="3576094" cy="33367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276600-4AFC-42EE-81E4-9E3A7A43269F}"/>
                </a:ext>
              </a:extLst>
            </p:cNvPr>
            <p:cNvCxnSpPr>
              <a:cxnSpLocks/>
            </p:cNvCxnSpPr>
            <p:nvPr/>
          </p:nvCxnSpPr>
          <p:spPr>
            <a:xfrm>
              <a:off x="4323522" y="2574235"/>
              <a:ext cx="0" cy="3336708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AA20E0-17B6-4308-8835-E0B5E3C4CF17}"/>
                </a:ext>
              </a:extLst>
            </p:cNvPr>
            <p:cNvCxnSpPr>
              <a:cxnSpLocks/>
            </p:cNvCxnSpPr>
            <p:nvPr/>
          </p:nvCxnSpPr>
          <p:spPr>
            <a:xfrm>
              <a:off x="5392248" y="2574235"/>
              <a:ext cx="0" cy="3336708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953C96-2AB0-4348-BDD7-28F0FECEE783}"/>
                </a:ext>
              </a:extLst>
            </p:cNvPr>
            <p:cNvSpPr/>
            <p:nvPr/>
          </p:nvSpPr>
          <p:spPr>
            <a:xfrm>
              <a:off x="1816154" y="4080510"/>
              <a:ext cx="254813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hangingPunct="0">
                <a:spcBef>
                  <a:spcPct val="30000"/>
                </a:spcBef>
                <a:defRPr/>
              </a:pPr>
              <a:r>
                <a:rPr lang="en-US" sz="1500" dirty="0">
                  <a:solidFill>
                    <a:srgbClr val="FF0000"/>
                  </a:solidFill>
                  <a:latin typeface="TimesNewRomanPS"/>
                </a:rPr>
                <a:t>global minimum basin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13AD82B-A336-46A2-BBD6-FFBA243033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805" y="3627783"/>
              <a:ext cx="1063659" cy="4527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5629AD-B9B5-4E23-9624-A0214C61A434}"/>
              </a:ext>
            </a:extLst>
          </p:cNvPr>
          <p:cNvGrpSpPr/>
          <p:nvPr/>
        </p:nvGrpSpPr>
        <p:grpSpPr>
          <a:xfrm>
            <a:off x="4027888" y="2109788"/>
            <a:ext cx="291701" cy="400050"/>
            <a:chOff x="3846515" y="2813050"/>
            <a:chExt cx="388935" cy="5334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BA1FC4C-A23A-4DA3-824B-810EC6AC0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515" y="2870200"/>
              <a:ext cx="327920" cy="4762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A69304-6870-47D2-98FB-C3A124AFDC77}"/>
                </a:ext>
              </a:extLst>
            </p:cNvPr>
            <p:cNvSpPr/>
            <p:nvPr/>
          </p:nvSpPr>
          <p:spPr>
            <a:xfrm>
              <a:off x="4095750" y="2813050"/>
              <a:ext cx="139700" cy="127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23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3E4E20-FD36-4E8C-BAC0-A01CD6F7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558" y="849614"/>
            <a:ext cx="6056742" cy="21894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" b="1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FWI objective functions:</a:t>
            </a:r>
          </a:p>
          <a:p>
            <a:pPr marL="0" indent="0">
              <a:buNone/>
            </a:pPr>
            <a:endParaRPr lang="en-US" sz="825" b="1" dirty="0"/>
          </a:p>
          <a:p>
            <a:pPr marL="0" indent="0">
              <a:buNone/>
            </a:pPr>
            <a:r>
              <a:rPr lang="en-US" sz="1800" dirty="0"/>
              <a:t>Conventional FWI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dirty="0"/>
              <a:t>Multiscale FWI</a:t>
            </a:r>
          </a:p>
          <a:p>
            <a:pPr marL="0" indent="0">
              <a:buNone/>
            </a:pPr>
            <a:endParaRPr lang="en-GB" sz="27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A529A9D-B326-4208-81A9-8AFC77251B2B}"/>
              </a:ext>
            </a:extLst>
          </p:cNvPr>
          <p:cNvSpPr txBox="1">
            <a:spLocks/>
          </p:cNvSpPr>
          <p:nvPr/>
        </p:nvSpPr>
        <p:spPr bwMode="auto">
          <a:xfrm>
            <a:off x="458558" y="157153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 of FWI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68932FF-F0CD-438F-AED7-95816789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50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06AD3E5-A668-4835-9740-B9B97D3A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50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D0E35-87AE-4169-8E38-E1073F20F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9" y="1825221"/>
            <a:ext cx="4607620" cy="746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ED03D-7F56-43B1-B36B-92ACCCD54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69" y="2974206"/>
            <a:ext cx="5107936" cy="865887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B6831E-5AF8-421D-9BA0-E526D41DE1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4"/>
          <a:stretch/>
        </p:blipFill>
        <p:spPr>
          <a:xfrm>
            <a:off x="5304946" y="378927"/>
            <a:ext cx="2039130" cy="22641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156AB5-4837-4227-A931-FC3AEA52A5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5" t="12762" r="67277" b="14651"/>
          <a:stretch/>
        </p:blipFill>
        <p:spPr>
          <a:xfrm>
            <a:off x="6771454" y="2284135"/>
            <a:ext cx="2133534" cy="2246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2721FC-E0BB-4402-9722-3FBCA02F438C}"/>
              </a:ext>
            </a:extLst>
          </p:cNvPr>
          <p:cNvSpPr txBox="1">
            <a:spLocks/>
          </p:cNvSpPr>
          <p:nvPr/>
        </p:nvSpPr>
        <p:spPr bwMode="auto">
          <a:xfrm>
            <a:off x="1014106" y="3866195"/>
            <a:ext cx="6056742" cy="5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9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9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9"/>
              </a:buBlip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b="1" i="1" kern="0" dirty="0"/>
              <a:t>From long wavelength to short wavelength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D6B86-4542-4132-8AC7-A350CDE38A84}"/>
              </a:ext>
            </a:extLst>
          </p:cNvPr>
          <p:cNvSpPr txBox="1"/>
          <p:nvPr/>
        </p:nvSpPr>
        <p:spPr>
          <a:xfrm>
            <a:off x="7305062" y="4441408"/>
            <a:ext cx="10663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 – 15 Hz)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15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3E4E20-FD36-4E8C-BAC0-A01CD6F7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29" y="909995"/>
            <a:ext cx="6056742" cy="21894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" b="1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FWI objective functions:</a:t>
            </a:r>
          </a:p>
          <a:p>
            <a:pPr marL="0" indent="0">
              <a:buNone/>
            </a:pPr>
            <a:endParaRPr lang="en-US" sz="825" b="1" dirty="0"/>
          </a:p>
          <a:p>
            <a:pPr marL="0" indent="0">
              <a:buNone/>
            </a:pPr>
            <a:r>
              <a:rPr lang="en-US" sz="1800" dirty="0"/>
              <a:t>Conventional FWI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dirty="0"/>
              <a:t>Alternative spectrum-based FWI (AFWI)</a:t>
            </a:r>
          </a:p>
          <a:p>
            <a:pPr marL="0" indent="0">
              <a:buNone/>
            </a:pPr>
            <a:endParaRPr lang="en-GB" sz="27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A529A9D-B326-4208-81A9-8AFC77251B2B}"/>
              </a:ext>
            </a:extLst>
          </p:cNvPr>
          <p:cNvSpPr txBox="1">
            <a:spLocks/>
          </p:cNvSpPr>
          <p:nvPr/>
        </p:nvSpPr>
        <p:spPr bwMode="auto">
          <a:xfrm>
            <a:off x="242567" y="127571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 of FWI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68932FF-F0CD-438F-AED7-95816789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29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06AD3E5-A668-4835-9740-B9B97D3A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29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D0E35-87AE-4169-8E38-E1073F20F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48" y="1825221"/>
            <a:ext cx="4607620" cy="746530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B6831E-5AF8-421D-9BA0-E526D41DE1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4"/>
          <a:stretch/>
        </p:blipFill>
        <p:spPr>
          <a:xfrm>
            <a:off x="5284990" y="455557"/>
            <a:ext cx="1979513" cy="219792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2721FC-E0BB-4402-9722-3FBCA02F438C}"/>
              </a:ext>
            </a:extLst>
          </p:cNvPr>
          <p:cNvSpPr txBox="1">
            <a:spLocks/>
          </p:cNvSpPr>
          <p:nvPr/>
        </p:nvSpPr>
        <p:spPr bwMode="auto">
          <a:xfrm>
            <a:off x="602936" y="4057636"/>
            <a:ext cx="4099004" cy="5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6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b="1" i="1" kern="0" dirty="0"/>
              <a:t>From x-t domain to f-k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DA8A5-BD00-4353-8B89-8658CDC8A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937" y="3075167"/>
            <a:ext cx="4676519" cy="62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1CB41-DCC0-40D9-A3D7-A454CBF9EE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59" r="34244" b="13298"/>
          <a:stretch/>
        </p:blipFill>
        <p:spPr>
          <a:xfrm>
            <a:off x="6692410" y="2282885"/>
            <a:ext cx="2200894" cy="24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3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ence&#10;&#10;Description generated with high confidence">
            <a:extLst>
              <a:ext uri="{FF2B5EF4-FFF2-40B4-BE49-F238E27FC236}">
                <a16:creationId xmlns:a16="http://schemas.microsoft.com/office/drawing/2014/main" id="{3FF2DEC2-D46D-4A5F-8AB2-AC143F63A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184" y="779715"/>
            <a:ext cx="5038614" cy="38476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E89B87-0166-4B7B-95DA-618C10C5B04B}"/>
              </a:ext>
            </a:extLst>
          </p:cNvPr>
          <p:cNvSpPr/>
          <p:nvPr/>
        </p:nvSpPr>
        <p:spPr>
          <a:xfrm>
            <a:off x="3483377" y="261593"/>
            <a:ext cx="2393604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 seismic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C0013-8E28-4882-B002-1DAD2B44ECCF}"/>
              </a:ext>
            </a:extLst>
          </p:cNvPr>
          <p:cNvCxnSpPr/>
          <p:nvPr/>
        </p:nvCxnSpPr>
        <p:spPr>
          <a:xfrm>
            <a:off x="7316379" y="877871"/>
            <a:ext cx="21917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F7619-D003-44D7-A231-5969F55FB879}"/>
              </a:ext>
            </a:extLst>
          </p:cNvPr>
          <p:cNvCxnSpPr/>
          <p:nvPr/>
        </p:nvCxnSpPr>
        <p:spPr>
          <a:xfrm>
            <a:off x="7316379" y="4592033"/>
            <a:ext cx="21917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CDA1D-3D51-4607-893D-3FA8A1906F98}"/>
              </a:ext>
            </a:extLst>
          </p:cNvPr>
          <p:cNvCxnSpPr>
            <a:cxnSpLocks/>
          </p:cNvCxnSpPr>
          <p:nvPr/>
        </p:nvCxnSpPr>
        <p:spPr>
          <a:xfrm>
            <a:off x="7429498" y="877872"/>
            <a:ext cx="0" cy="371416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DC07599-7CEB-47A9-AAB8-25F401418E23}"/>
              </a:ext>
            </a:extLst>
          </p:cNvPr>
          <p:cNvSpPr txBox="1"/>
          <p:nvPr/>
        </p:nvSpPr>
        <p:spPr>
          <a:xfrm rot="16200000">
            <a:off x="7047015" y="2768144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3.5 seconds</a:t>
            </a:r>
          </a:p>
        </p:txBody>
      </p:sp>
    </p:spTree>
    <p:extLst>
      <p:ext uri="{BB962C8B-B14F-4D97-AF65-F5344CB8AC3E}">
        <p14:creationId xmlns:p14="http://schemas.microsoft.com/office/powerpoint/2010/main" val="3881075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847E000-56C0-49C3-9D01-AA047E294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2647984" y="2959915"/>
            <a:ext cx="4218601" cy="1769007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3E4E20-FD36-4E8C-BAC0-A01CD6F7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36" y="876635"/>
            <a:ext cx="6056742" cy="37146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" b="1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FWI objective functions:</a:t>
            </a:r>
          </a:p>
          <a:p>
            <a:pPr marL="0" indent="0">
              <a:buNone/>
            </a:pPr>
            <a:endParaRPr lang="en-US" sz="100" i="1" dirty="0"/>
          </a:p>
          <a:p>
            <a:pPr marL="0" indent="0">
              <a:buNone/>
            </a:pPr>
            <a:r>
              <a:rPr lang="en-US" sz="1800" dirty="0"/>
              <a:t>Envelope-based FWI (EFWI)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GB" sz="2700" dirty="0"/>
          </a:p>
          <a:p>
            <a:pPr marL="0" indent="0">
              <a:buNone/>
            </a:pPr>
            <a:r>
              <a:rPr lang="en-GB" sz="1500" dirty="0"/>
              <a:t>where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A529A9D-B326-4208-81A9-8AFC77251B2B}"/>
              </a:ext>
            </a:extLst>
          </p:cNvPr>
          <p:cNvSpPr txBox="1">
            <a:spLocks/>
          </p:cNvSpPr>
          <p:nvPr/>
        </p:nvSpPr>
        <p:spPr bwMode="auto">
          <a:xfrm>
            <a:off x="275679" y="218014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 of FWI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68932FF-F0CD-438F-AED7-95816789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06AD3E5-A668-4835-9740-B9B97D3A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2EF5A-3BDC-4A5A-ABFD-5FBA34698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79" y="1686685"/>
            <a:ext cx="4607620" cy="750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D4140-375D-459B-B335-E0BF3B6AC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1" y="2452529"/>
            <a:ext cx="2793136" cy="5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2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3E4E20-FD36-4E8C-BAC0-A01CD6F7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56" y="872827"/>
            <a:ext cx="6056742" cy="21894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" b="1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FWI objective functions:</a:t>
            </a:r>
          </a:p>
          <a:p>
            <a:pPr marL="0" indent="0">
              <a:buNone/>
            </a:pPr>
            <a:endParaRPr lang="en-US" sz="825" b="1" dirty="0"/>
          </a:p>
          <a:p>
            <a:pPr marL="0" indent="0">
              <a:buNone/>
            </a:pPr>
            <a:r>
              <a:rPr lang="en-US" sz="1800" dirty="0"/>
              <a:t>Conventional FWI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dirty="0"/>
              <a:t>Envelope-based FWI (EFWI)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GB" sz="27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A529A9D-B326-4208-81A9-8AFC77251B2B}"/>
              </a:ext>
            </a:extLst>
          </p:cNvPr>
          <p:cNvSpPr txBox="1">
            <a:spLocks/>
          </p:cNvSpPr>
          <p:nvPr/>
        </p:nvSpPr>
        <p:spPr bwMode="auto">
          <a:xfrm>
            <a:off x="343056" y="171450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 of FWI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68932FF-F0CD-438F-AED7-95816789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06AD3E5-A668-4835-9740-B9B97D3A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D0E35-87AE-4169-8E38-E1073F20F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23" y="1792069"/>
            <a:ext cx="4607620" cy="746530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B6831E-5AF8-421D-9BA0-E526D41DE1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4"/>
          <a:stretch/>
        </p:blipFill>
        <p:spPr>
          <a:xfrm>
            <a:off x="5076390" y="312225"/>
            <a:ext cx="2064849" cy="229267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2721FC-E0BB-4402-9722-3FBCA02F438C}"/>
              </a:ext>
            </a:extLst>
          </p:cNvPr>
          <p:cNvSpPr txBox="1">
            <a:spLocks/>
          </p:cNvSpPr>
          <p:nvPr/>
        </p:nvSpPr>
        <p:spPr bwMode="auto">
          <a:xfrm>
            <a:off x="700811" y="3848988"/>
            <a:ext cx="4358886" cy="7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6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7"/>
              </a:buBlip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b="1" i="1" kern="0" dirty="0"/>
              <a:t>From single to group</a:t>
            </a:r>
          </a:p>
          <a:p>
            <a:pPr marL="0" indent="0">
              <a:buNone/>
            </a:pPr>
            <a:r>
              <a:rPr lang="en-GB" sz="2100" b="1" i="1" kern="0" dirty="0"/>
              <a:t>From long to short wavelengths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2EF5A-3BDC-4A5A-ABFD-5FBA34698C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23" y="2818496"/>
            <a:ext cx="4607620" cy="7505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4F432B-A11F-46B7-BA03-D5EA096E3A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23" t="11095" r="2783" b="16949"/>
          <a:stretch/>
        </p:blipFill>
        <p:spPr>
          <a:xfrm>
            <a:off x="6685365" y="2289807"/>
            <a:ext cx="2064849" cy="22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41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C85F-D69E-43D4-A943-2333910C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Nonlinearity of FWI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E2BD5-DF10-4C73-8272-E3395E9F4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 single-parameter example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CAB6D-0374-448D-9BFC-D6CD75DF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915" y="671517"/>
            <a:ext cx="3821885" cy="12435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46DCE14-80EC-43B4-8136-3CD4C96AE9A0}"/>
              </a:ext>
            </a:extLst>
          </p:cNvPr>
          <p:cNvSpPr/>
          <p:nvPr/>
        </p:nvSpPr>
        <p:spPr>
          <a:xfrm>
            <a:off x="4858793" y="1344429"/>
            <a:ext cx="387626" cy="234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27AA495-614B-48B9-AC9F-7EF189436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18" y="1968004"/>
            <a:ext cx="5295386" cy="26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53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643792-6F99-4D2A-AD0C-53A1DDD35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786" y="1411251"/>
            <a:ext cx="3566563" cy="1160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822C0-42A4-4459-8B36-4F7A922FC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20" y="695385"/>
            <a:ext cx="6267450" cy="3534285"/>
          </a:xfrm>
        </p:spPr>
        <p:txBody>
          <a:bodyPr/>
          <a:lstStyle/>
          <a:p>
            <a:r>
              <a:rPr lang="en-US" altLang="zh-CN" dirty="0"/>
              <a:t>Two-parameter inversion example</a:t>
            </a:r>
          </a:p>
          <a:p>
            <a:pPr marL="0" indent="0">
              <a:buNone/>
            </a:pPr>
            <a:r>
              <a:rPr lang="en-US" sz="1800" dirty="0"/>
              <a:t>Solution path of an initial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1026C-1471-4C55-8F8B-24323BB09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786" y="1631691"/>
            <a:ext cx="3035629" cy="3117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451E1-0439-49E2-9A05-5CC5C3B65A8E}"/>
              </a:ext>
            </a:extLst>
          </p:cNvPr>
          <p:cNvSpPr/>
          <p:nvPr/>
        </p:nvSpPr>
        <p:spPr>
          <a:xfrm>
            <a:off x="4838348" y="3287616"/>
            <a:ext cx="2992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algorithm: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052F26-675F-4273-9617-63F75C40041F}"/>
              </a:ext>
            </a:extLst>
          </p:cNvPr>
          <p:cNvSpPr/>
          <p:nvPr/>
        </p:nvSpPr>
        <p:spPr>
          <a:xfrm>
            <a:off x="5089264" y="2048341"/>
            <a:ext cx="382604" cy="204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CDBE69-8F36-48F9-A511-028B9E30CE60}"/>
              </a:ext>
            </a:extLst>
          </p:cNvPr>
          <p:cNvSpPr/>
          <p:nvPr/>
        </p:nvSpPr>
        <p:spPr>
          <a:xfrm>
            <a:off x="5096720" y="2258289"/>
            <a:ext cx="382604" cy="204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AFC6A9-E805-4F63-AE46-A220D4D22857}"/>
              </a:ext>
            </a:extLst>
          </p:cNvPr>
          <p:cNvSpPr txBox="1">
            <a:spLocks/>
          </p:cNvSpPr>
          <p:nvPr/>
        </p:nvSpPr>
        <p:spPr bwMode="auto">
          <a:xfrm>
            <a:off x="352682" y="122663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onlinearity of FWI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09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9E66FB-467C-4AEA-81BD-39F997704E52}"/>
              </a:ext>
            </a:extLst>
          </p:cNvPr>
          <p:cNvSpPr txBox="1">
            <a:spLocks/>
          </p:cNvSpPr>
          <p:nvPr/>
        </p:nvSpPr>
        <p:spPr bwMode="auto">
          <a:xfrm>
            <a:off x="333431" y="213993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 of FWI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CC497-E788-4ACC-9ABA-EB8CE8F51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23" y="635474"/>
            <a:ext cx="5378142" cy="40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1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232" y="951040"/>
            <a:ext cx="6267450" cy="35342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DA3FF5DB-D2CA-4A36-9473-292EB6756742}"/>
              </a:ext>
            </a:extLst>
          </p:cNvPr>
          <p:cNvSpPr txBox="1">
            <a:spLocks/>
          </p:cNvSpPr>
          <p:nvPr/>
        </p:nvSpPr>
        <p:spPr bwMode="auto">
          <a:xfrm>
            <a:off x="871280" y="1756523"/>
            <a:ext cx="3143091" cy="274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altLang="zh-CN" sz="75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Olathe, Kansas, USA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hammer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receivers (4.5 Hz)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offset: 3.6 m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interval: 0.6 m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interval: 6 m</a:t>
            </a:r>
          </a:p>
          <a:p>
            <a:pPr marL="0" indent="0">
              <a:buNone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zh-CN" altLang="en-US" sz="1350" kern="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9E397284-06BC-46D2-8DE2-3C5121AC2A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736" y="907849"/>
            <a:ext cx="5807339" cy="5311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F1BAF4-F3D7-408C-BF9A-55337D88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/>
          <a:lstStyle/>
          <a:p>
            <a:r>
              <a:rPr lang="en-GB" dirty="0"/>
              <a:t>A real-world case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1C8E8-7FDC-4D82-94B3-B4F39450A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1764" y="1652553"/>
            <a:ext cx="5189311" cy="28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36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232" y="951040"/>
            <a:ext cx="6267450" cy="35342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DA3FF5DB-D2CA-4A36-9473-292EB6756742}"/>
              </a:ext>
            </a:extLst>
          </p:cNvPr>
          <p:cNvSpPr txBox="1">
            <a:spLocks/>
          </p:cNvSpPr>
          <p:nvPr/>
        </p:nvSpPr>
        <p:spPr bwMode="auto">
          <a:xfrm>
            <a:off x="871280" y="1756523"/>
            <a:ext cx="3143091" cy="274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altLang="zh-CN" sz="75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Olathe, Kansas, USA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hammer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receivers (4.5 Hz)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offset: 3.6 m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interval: 0.6 m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interval: 6 m</a:t>
            </a:r>
          </a:p>
          <a:p>
            <a:pPr marL="0" indent="0">
              <a:buNone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zh-CN" altLang="en-US" sz="1350" kern="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F1BAF4-F3D7-408C-BF9A-55337D88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/>
          <a:lstStyle/>
          <a:p>
            <a:r>
              <a:rPr lang="en-GB" dirty="0"/>
              <a:t>A real-world case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2F768-511A-4937-A670-CC1FF9157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371" y="1940780"/>
            <a:ext cx="5144851" cy="2379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5A958-758F-455F-AD65-0BF53F6B34B8}"/>
              </a:ext>
            </a:extLst>
          </p:cNvPr>
          <p:cNvSpPr txBox="1"/>
          <p:nvPr/>
        </p:nvSpPr>
        <p:spPr bwMode="auto">
          <a:xfrm>
            <a:off x="5544228" y="1448746"/>
            <a:ext cx="16126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Multiscale FWI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40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B925-AC50-44BB-BA6F-97FFAB35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real-world case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F9AA9-EDAB-4FF7-B7AA-26A0CBB5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28" y="1112969"/>
            <a:ext cx="6125745" cy="3472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13226-C0BE-4647-899F-B7C21E95E08A}"/>
              </a:ext>
            </a:extLst>
          </p:cNvPr>
          <p:cNvSpPr txBox="1"/>
          <p:nvPr/>
        </p:nvSpPr>
        <p:spPr>
          <a:xfrm>
            <a:off x="1509129" y="860567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 result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D90C8-30F7-4F3D-8CF0-9C0A8757DA3D}"/>
              </a:ext>
            </a:extLst>
          </p:cNvPr>
          <p:cNvSpPr txBox="1"/>
          <p:nvPr/>
        </p:nvSpPr>
        <p:spPr>
          <a:xfrm>
            <a:off x="7375567" y="4400596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453622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82E5F4-19BA-43FF-AD69-3B8BFFA9A500}"/>
              </a:ext>
            </a:extLst>
          </p:cNvPr>
          <p:cNvSpPr txBox="1"/>
          <p:nvPr/>
        </p:nvSpPr>
        <p:spPr>
          <a:xfrm>
            <a:off x="3753621" y="976489"/>
            <a:ext cx="237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Waveform fitting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20673-8083-48A8-9475-261660AA7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657"/>
          <a:stretch/>
        </p:blipFill>
        <p:spPr>
          <a:xfrm>
            <a:off x="263594" y="1584094"/>
            <a:ext cx="8616812" cy="23345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F8F514-F21F-43ED-BB38-148C06DE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50037"/>
            <a:ext cx="6911975" cy="421481"/>
          </a:xfrm>
        </p:spPr>
        <p:txBody>
          <a:bodyPr/>
          <a:lstStyle/>
          <a:p>
            <a:r>
              <a:rPr lang="en-GB" dirty="0"/>
              <a:t>A real-world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05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7532-2D5A-4B03-832D-A9CEE86C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541" y="928739"/>
            <a:ext cx="6267450" cy="3534285"/>
          </a:xfrm>
        </p:spPr>
        <p:txBody>
          <a:bodyPr/>
          <a:lstStyle/>
          <a:p>
            <a:r>
              <a:rPr lang="en-US" altLang="zh-CN" b="1" dirty="0"/>
              <a:t>Hierarchical strategy </a:t>
            </a:r>
          </a:p>
          <a:p>
            <a:endParaRPr lang="en-US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97DC09-2A2E-4568-A46C-907134B92E71}"/>
              </a:ext>
            </a:extLst>
          </p:cNvPr>
          <p:cNvSpPr txBox="1">
            <a:spLocks/>
          </p:cNvSpPr>
          <p:nvPr/>
        </p:nvSpPr>
        <p:spPr bwMode="auto">
          <a:xfrm>
            <a:off x="270235" y="181239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summary 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B73026-FEB8-4BFD-A8AA-8E27B2744576}"/>
              </a:ext>
            </a:extLst>
          </p:cNvPr>
          <p:cNvCxnSpPr>
            <a:cxnSpLocks/>
          </p:cNvCxnSpPr>
          <p:nvPr/>
        </p:nvCxnSpPr>
        <p:spPr>
          <a:xfrm>
            <a:off x="2737434" y="4093145"/>
            <a:ext cx="3595989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0B0DDE-8209-4AAA-810F-D5CECD5B026C}"/>
              </a:ext>
            </a:extLst>
          </p:cNvPr>
          <p:cNvCxnSpPr>
            <a:cxnSpLocks/>
          </p:cNvCxnSpPr>
          <p:nvPr/>
        </p:nvCxnSpPr>
        <p:spPr>
          <a:xfrm flipV="1">
            <a:off x="2749715" y="1405966"/>
            <a:ext cx="0" cy="26871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43BAEBC9-A852-489B-89D2-EF275C270AAE}"/>
              </a:ext>
            </a:extLst>
          </p:cNvPr>
          <p:cNvSpPr/>
          <p:nvPr/>
        </p:nvSpPr>
        <p:spPr>
          <a:xfrm>
            <a:off x="2862226" y="1913028"/>
            <a:ext cx="2229536" cy="21277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351A72-E23A-46EB-BD9E-D3D65AF3ABDE}"/>
              </a:ext>
            </a:extLst>
          </p:cNvPr>
          <p:cNvSpPr/>
          <p:nvPr/>
        </p:nvSpPr>
        <p:spPr>
          <a:xfrm>
            <a:off x="4420405" y="1518672"/>
            <a:ext cx="1877213" cy="1737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94C442-A39A-4353-9E4F-8B8B634B3171}"/>
              </a:ext>
            </a:extLst>
          </p:cNvPr>
          <p:cNvSpPr txBox="1"/>
          <p:nvPr/>
        </p:nvSpPr>
        <p:spPr>
          <a:xfrm>
            <a:off x="2906536" y="2589091"/>
            <a:ext cx="2078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(MASW, refraction)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D77198-C822-4976-8C54-2D2D3CE28DBB}"/>
              </a:ext>
            </a:extLst>
          </p:cNvPr>
          <p:cNvSpPr txBox="1"/>
          <p:nvPr/>
        </p:nvSpPr>
        <p:spPr>
          <a:xfrm>
            <a:off x="5067336" y="216469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80E4DA-7D6A-461C-AED7-08232CAEE995}"/>
              </a:ext>
            </a:extLst>
          </p:cNvPr>
          <p:cNvSpPr txBox="1"/>
          <p:nvPr/>
        </p:nvSpPr>
        <p:spPr>
          <a:xfrm>
            <a:off x="4072225" y="425936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B27132-F56F-48D0-AD67-4672C40FD149}"/>
              </a:ext>
            </a:extLst>
          </p:cNvPr>
          <p:cNvSpPr txBox="1"/>
          <p:nvPr/>
        </p:nvSpPr>
        <p:spPr>
          <a:xfrm>
            <a:off x="1359688" y="264535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4071D4-1D04-4B46-BFC1-9DBC498675FB}"/>
              </a:ext>
            </a:extLst>
          </p:cNvPr>
          <p:cNvSpPr txBox="1"/>
          <p:nvPr/>
        </p:nvSpPr>
        <p:spPr>
          <a:xfrm>
            <a:off x="2355712" y="408936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5914EC-5DAD-4B1B-B639-681717B31BC3}"/>
              </a:ext>
            </a:extLst>
          </p:cNvPr>
          <p:cNvSpPr txBox="1"/>
          <p:nvPr/>
        </p:nvSpPr>
        <p:spPr>
          <a:xfrm>
            <a:off x="6011299" y="40964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AAD918-6B58-46D4-AE15-EA4534B18159}"/>
              </a:ext>
            </a:extLst>
          </p:cNvPr>
          <p:cNvSpPr txBox="1"/>
          <p:nvPr/>
        </p:nvSpPr>
        <p:spPr>
          <a:xfrm>
            <a:off x="2065009" y="13340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DF7AB7-7610-41C6-A837-727AF51C3AC2}"/>
              </a:ext>
            </a:extLst>
          </p:cNvPr>
          <p:cNvGrpSpPr/>
          <p:nvPr/>
        </p:nvGrpSpPr>
        <p:grpSpPr>
          <a:xfrm>
            <a:off x="3579534" y="1846000"/>
            <a:ext cx="2635401" cy="1500989"/>
            <a:chOff x="3248712" y="2461331"/>
            <a:chExt cx="3513868" cy="200131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D3FF78-2FB7-45CF-9733-EBB6AF3AED6C}"/>
                </a:ext>
              </a:extLst>
            </p:cNvPr>
            <p:cNvSpPr/>
            <p:nvPr/>
          </p:nvSpPr>
          <p:spPr>
            <a:xfrm rot="20287729">
              <a:off x="3248712" y="2461331"/>
              <a:ext cx="3513868" cy="2001319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B609A5-97F3-4233-AB8E-CF1CB2C947C9}"/>
                </a:ext>
              </a:extLst>
            </p:cNvPr>
            <p:cNvSpPr txBox="1"/>
            <p:nvPr/>
          </p:nvSpPr>
          <p:spPr>
            <a:xfrm rot="20047575">
              <a:off x="3620071" y="2774906"/>
              <a:ext cx="20672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Modified FWI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57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B75460-C49B-4183-97AD-AA9873B4D550}"/>
              </a:ext>
            </a:extLst>
          </p:cNvPr>
          <p:cNvSpPr/>
          <p:nvPr/>
        </p:nvSpPr>
        <p:spPr>
          <a:xfrm>
            <a:off x="3072924" y="156509"/>
            <a:ext cx="24208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58EA9D8-8146-4F0A-AA3B-8B62FA320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000" y="604380"/>
            <a:ext cx="4745644" cy="39401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FF00DE-931A-4DE9-8AEE-8DA4DA17D878}"/>
              </a:ext>
            </a:extLst>
          </p:cNvPr>
          <p:cNvCxnSpPr>
            <a:cxnSpLocks/>
          </p:cNvCxnSpPr>
          <p:nvPr/>
        </p:nvCxnSpPr>
        <p:spPr>
          <a:xfrm>
            <a:off x="6747781" y="942963"/>
            <a:ext cx="21917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7E391-C46C-4C1D-A891-FB637B387F9A}"/>
              </a:ext>
            </a:extLst>
          </p:cNvPr>
          <p:cNvCxnSpPr>
            <a:cxnSpLocks/>
          </p:cNvCxnSpPr>
          <p:nvPr/>
        </p:nvCxnSpPr>
        <p:spPr>
          <a:xfrm>
            <a:off x="6747781" y="4415749"/>
            <a:ext cx="21917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0C4003-9DE3-48B5-A456-49DFDFB7E748}"/>
              </a:ext>
            </a:extLst>
          </p:cNvPr>
          <p:cNvCxnSpPr>
            <a:cxnSpLocks/>
          </p:cNvCxnSpPr>
          <p:nvPr/>
        </p:nvCxnSpPr>
        <p:spPr>
          <a:xfrm>
            <a:off x="6857366" y="946768"/>
            <a:ext cx="0" cy="3501349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ADA430-5EF9-40CE-9578-5EFB5025DAA1}"/>
              </a:ext>
            </a:extLst>
          </p:cNvPr>
          <p:cNvSpPr txBox="1"/>
          <p:nvPr/>
        </p:nvSpPr>
        <p:spPr>
          <a:xfrm rot="16200000">
            <a:off x="6488186" y="2649899"/>
            <a:ext cx="109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0.4 second</a:t>
            </a:r>
          </a:p>
        </p:txBody>
      </p:sp>
    </p:spTree>
    <p:extLst>
      <p:ext uri="{BB962C8B-B14F-4D97-AF65-F5344CB8AC3E}">
        <p14:creationId xmlns:p14="http://schemas.microsoft.com/office/powerpoint/2010/main" val="1908571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E9138-B3A5-4CF5-A85F-E19D0E4A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in shallow-seismic FWI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3C5F-F62E-45C6-B2E3-1FD75FE69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500" b="1" dirty="0"/>
          </a:p>
          <a:p>
            <a:r>
              <a:rPr lang="en-US" b="1" dirty="0"/>
              <a:t>Nonlinearity</a:t>
            </a:r>
          </a:p>
          <a:p>
            <a:pPr marL="0" indent="0">
              <a:buNone/>
            </a:pPr>
            <a:endParaRPr lang="en-US" sz="1500" b="1" dirty="0"/>
          </a:p>
          <a:p>
            <a:r>
              <a:rPr lang="en-US" b="1" dirty="0">
                <a:solidFill>
                  <a:srgbClr val="FF0000"/>
                </a:solidFill>
              </a:rPr>
              <a:t>Attenuation</a:t>
            </a:r>
          </a:p>
        </p:txBody>
      </p:sp>
    </p:spTree>
    <p:extLst>
      <p:ext uri="{BB962C8B-B14F-4D97-AF65-F5344CB8AC3E}">
        <p14:creationId xmlns:p14="http://schemas.microsoft.com/office/powerpoint/2010/main" val="73936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9D26878-4757-47E6-AEF7-EEADBD6E968D}"/>
              </a:ext>
            </a:extLst>
          </p:cNvPr>
          <p:cNvSpPr txBox="1">
            <a:spLocks/>
          </p:cNvSpPr>
          <p:nvPr/>
        </p:nvSpPr>
        <p:spPr bwMode="auto">
          <a:xfrm>
            <a:off x="542624" y="75799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2700" kern="0" dirty="0">
                <a:ea typeface="ＭＳ Ｐゴシック" charset="0"/>
              </a:rPr>
              <a:t>Attenuation</a:t>
            </a:r>
          </a:p>
        </p:txBody>
      </p:sp>
      <p:sp>
        <p:nvSpPr>
          <p:cNvPr id="81923" name="内容占位符 5">
            <a:extLst>
              <a:ext uri="{FF2B5EF4-FFF2-40B4-BE49-F238E27FC236}">
                <a16:creationId xmlns:a16="http://schemas.microsoft.com/office/drawing/2014/main" id="{D365FD2D-596C-4BC6-B40E-71DC2C9B9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99" y="878280"/>
            <a:ext cx="62674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55600" indent="-35560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8988" indent="-395288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32385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5763" indent="-32385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3913" indent="-32385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1113" indent="-3238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8313" indent="-3238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5513" indent="-3238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2713" indent="-3238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525"/>
              </a:spcBef>
            </a:pPr>
            <a:r>
              <a:rPr lang="en-US" altLang="zh-CN" sz="2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Conventional FWI</a:t>
            </a:r>
          </a:p>
          <a:p>
            <a:pPr algn="just">
              <a:spcBef>
                <a:spcPts val="525"/>
              </a:spcBef>
              <a:buNone/>
            </a:pPr>
            <a:r>
              <a:rPr lang="en-US" altLang="zh-CN" sz="2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Mono (multi) -parameter acoustic/elastic FWI</a:t>
            </a:r>
          </a:p>
          <a:p>
            <a:pPr algn="just">
              <a:spcBef>
                <a:spcPts val="525"/>
              </a:spcBef>
              <a:buNone/>
            </a:pPr>
            <a:endParaRPr lang="en-US" altLang="zh-CN" sz="21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525"/>
              </a:spcBef>
            </a:pPr>
            <a:r>
              <a:rPr lang="en-US" altLang="zh-CN" sz="2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Seismic attenuation</a:t>
            </a:r>
          </a:p>
          <a:p>
            <a:pPr marL="0" indent="0" algn="just">
              <a:spcBef>
                <a:spcPts val="525"/>
              </a:spcBef>
              <a:buNone/>
            </a:pPr>
            <a:r>
              <a:rPr lang="en-US" altLang="zh-CN" sz="2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delineate the absorption of the wave energy</a:t>
            </a:r>
          </a:p>
          <a:p>
            <a:pPr marL="0" indent="0" algn="just">
              <a:spcBef>
                <a:spcPts val="525"/>
              </a:spcBef>
              <a:buNone/>
            </a:pPr>
            <a:r>
              <a:rPr lang="en-US" altLang="zh-CN" sz="2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distort the phase of the wave.</a:t>
            </a:r>
          </a:p>
          <a:p>
            <a:pPr algn="just">
              <a:spcBef>
                <a:spcPts val="525"/>
              </a:spcBef>
              <a:buNone/>
            </a:pPr>
            <a:endParaRPr lang="en-US" altLang="zh-CN" sz="21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525"/>
              </a:spcBef>
              <a:buNone/>
            </a:pPr>
            <a:endParaRPr lang="en-US" altLang="zh-CN" sz="21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525"/>
              </a:spcBef>
              <a:buNone/>
            </a:pPr>
            <a:endParaRPr lang="en-US" altLang="zh-CN" sz="2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525"/>
              </a:spcBef>
              <a:buNone/>
            </a:pPr>
            <a:endParaRPr lang="en-US" altLang="zh-CN" sz="2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1924" name="对象 4">
            <a:extLst>
              <a:ext uri="{FF2B5EF4-FFF2-40B4-BE49-F238E27FC236}">
                <a16:creationId xmlns:a16="http://schemas.microsoft.com/office/drawing/2014/main" id="{E9AAAE30-328C-4E47-942C-3A2320305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618653"/>
              </p:ext>
            </p:extLst>
          </p:nvPr>
        </p:nvGraphicFramePr>
        <p:xfrm>
          <a:off x="1317042" y="3383867"/>
          <a:ext cx="4930378" cy="650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6" imgW="3175000" imgH="419100" progId="Equation.DSMT4">
                  <p:embed/>
                </p:oleObj>
              </mc:Choice>
              <mc:Fallback>
                <p:oleObj name="Equation" r:id="rId6" imgW="3175000" imgH="419100" progId="Equation.DSMT4">
                  <p:embed/>
                  <p:pic>
                    <p:nvPicPr>
                      <p:cNvPr id="81924" name="对象 4">
                        <a:extLst>
                          <a:ext uri="{FF2B5EF4-FFF2-40B4-BE49-F238E27FC236}">
                            <a16:creationId xmlns:a16="http://schemas.microsoft.com/office/drawing/2014/main" id="{E9AAAE30-328C-4E47-942C-3A2320305F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042" y="3383867"/>
                        <a:ext cx="4930378" cy="650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77859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9D26878-4757-47E6-AEF7-EEADBD6E968D}"/>
              </a:ext>
            </a:extLst>
          </p:cNvPr>
          <p:cNvSpPr txBox="1">
            <a:spLocks/>
          </p:cNvSpPr>
          <p:nvPr/>
        </p:nvSpPr>
        <p:spPr bwMode="auto">
          <a:xfrm>
            <a:off x="286578" y="38721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ea typeface="ＭＳ Ｐゴシック" charset="0"/>
              </a:rPr>
              <a:t>Attenuation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DA0371C-E15C-4F23-A06A-AB07F934D666}"/>
              </a:ext>
            </a:extLst>
          </p:cNvPr>
          <p:cNvSpPr txBox="1">
            <a:spLocks/>
          </p:cNvSpPr>
          <p:nvPr/>
        </p:nvSpPr>
        <p:spPr bwMode="auto">
          <a:xfrm>
            <a:off x="343527" y="1763315"/>
            <a:ext cx="4115001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4325" indent="-3143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decays with distance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high-frequencies energy with distance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endParaRPr lang="de-DE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F09C9E-2635-443B-98D2-D7B31D09AE6D}"/>
              </a:ext>
            </a:extLst>
          </p:cNvPr>
          <p:cNvGrpSpPr/>
          <p:nvPr/>
        </p:nvGrpSpPr>
        <p:grpSpPr>
          <a:xfrm>
            <a:off x="4458528" y="1038846"/>
            <a:ext cx="4000500" cy="3254536"/>
            <a:chOff x="1447800" y="2013793"/>
            <a:chExt cx="5334000" cy="4339381"/>
          </a:xfrm>
        </p:grpSpPr>
        <p:pic>
          <p:nvPicPr>
            <p:cNvPr id="15" name="snap1d.mpg">
              <a:hlinkClick r:id="" action="ppaction://media"/>
              <a:extLst>
                <a:ext uri="{FF2B5EF4-FFF2-40B4-BE49-F238E27FC236}">
                  <a16:creationId xmlns:a16="http://schemas.microsoft.com/office/drawing/2014/main" id="{8364766F-E7C4-4605-AC24-01EC02DD3DF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447800" y="2285999"/>
              <a:ext cx="5334000" cy="4067175"/>
            </a:xfrm>
            <a:prstGeom prst="rect">
              <a:avLst/>
            </a:prstGeom>
          </p:spPr>
        </p:pic>
        <p:sp>
          <p:nvSpPr>
            <p:cNvPr id="16" name="Textfeld 3">
              <a:extLst>
                <a:ext uri="{FF2B5EF4-FFF2-40B4-BE49-F238E27FC236}">
                  <a16:creationId xmlns:a16="http://schemas.microsoft.com/office/drawing/2014/main" id="{E50F5201-0C6B-46A4-AC08-6BC1523EE989}"/>
                </a:ext>
              </a:extLst>
            </p:cNvPr>
            <p:cNvSpPr txBox="1"/>
            <p:nvPr/>
          </p:nvSpPr>
          <p:spPr>
            <a:xfrm>
              <a:off x="4038600" y="5334001"/>
              <a:ext cx="203452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tx1"/>
                  </a:solidFill>
                </a:rPr>
                <a:t>viscoelastic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Textfeld 6">
              <a:extLst>
                <a:ext uri="{FF2B5EF4-FFF2-40B4-BE49-F238E27FC236}">
                  <a16:creationId xmlns:a16="http://schemas.microsoft.com/office/drawing/2014/main" id="{FE917F9F-C594-48CB-9260-156E700FD400}"/>
                </a:ext>
              </a:extLst>
            </p:cNvPr>
            <p:cNvSpPr txBox="1"/>
            <p:nvPr/>
          </p:nvSpPr>
          <p:spPr>
            <a:xfrm>
              <a:off x="2209800" y="5334001"/>
              <a:ext cx="129540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tx1"/>
                  </a:solidFill>
                </a:rPr>
                <a:t>elastic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Textfeld 7">
              <a:extLst>
                <a:ext uri="{FF2B5EF4-FFF2-40B4-BE49-F238E27FC236}">
                  <a16:creationId xmlns:a16="http://schemas.microsoft.com/office/drawing/2014/main" id="{E5D12E3A-962E-4254-9B01-229D9E497AD5}"/>
                </a:ext>
              </a:extLst>
            </p:cNvPr>
            <p:cNvSpPr txBox="1"/>
            <p:nvPr/>
          </p:nvSpPr>
          <p:spPr>
            <a:xfrm>
              <a:off x="3137836" y="2013793"/>
              <a:ext cx="228600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1"/>
                  </a:solidFill>
                </a:rPr>
                <a:t>plane </a:t>
              </a:r>
              <a:r>
                <a:rPr lang="de-DE" dirty="0" err="1">
                  <a:solidFill>
                    <a:schemeClr val="tx1"/>
                  </a:solidFill>
                </a:rPr>
                <a:t>wave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Rechteck 4">
              <a:extLst>
                <a:ext uri="{FF2B5EF4-FFF2-40B4-BE49-F238E27FC236}">
                  <a16:creationId xmlns:a16="http://schemas.microsoft.com/office/drawing/2014/main" id="{9EDB9312-39DD-4B91-B6C8-5C39D1637718}"/>
                </a:ext>
              </a:extLst>
            </p:cNvPr>
            <p:cNvSpPr/>
            <p:nvPr/>
          </p:nvSpPr>
          <p:spPr>
            <a:xfrm>
              <a:off x="3810000" y="2667000"/>
              <a:ext cx="2362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8">
              <a:extLst>
                <a:ext uri="{FF2B5EF4-FFF2-40B4-BE49-F238E27FC236}">
                  <a16:creationId xmlns:a16="http://schemas.microsoft.com/office/drawing/2014/main" id="{EAEFC08A-0729-45F5-985A-AC8803F51EA3}"/>
                </a:ext>
              </a:extLst>
            </p:cNvPr>
            <p:cNvSpPr txBox="1"/>
            <p:nvPr/>
          </p:nvSpPr>
          <p:spPr>
            <a:xfrm>
              <a:off x="2971800" y="5943601"/>
              <a:ext cx="2286000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350" dirty="0" err="1"/>
                <a:t>Distance</a:t>
              </a:r>
              <a:r>
                <a:rPr lang="de-DE" sz="1350" dirty="0"/>
                <a:t> 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6221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ung 1">
            <a:extLst>
              <a:ext uri="{FF2B5EF4-FFF2-40B4-BE49-F238E27FC236}">
                <a16:creationId xmlns:a16="http://schemas.microsoft.com/office/drawing/2014/main" id="{6D951BD9-795C-4349-B329-1BD9D8505365}"/>
              </a:ext>
            </a:extLst>
          </p:cNvPr>
          <p:cNvGrpSpPr/>
          <p:nvPr/>
        </p:nvGrpSpPr>
        <p:grpSpPr>
          <a:xfrm>
            <a:off x="619628" y="1690942"/>
            <a:ext cx="7333747" cy="1907231"/>
            <a:chOff x="-634329" y="1350425"/>
            <a:chExt cx="9778329" cy="2542974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A086DB84-FD6B-452A-9E16-ADF8677BF4BB}"/>
                </a:ext>
              </a:extLst>
            </p:cNvPr>
            <p:cNvSpPr txBox="1">
              <a:spLocks/>
            </p:cNvSpPr>
            <p:nvPr/>
          </p:nvSpPr>
          <p:spPr>
            <a:xfrm>
              <a:off x="-634329" y="1350425"/>
              <a:ext cx="8356600" cy="430212"/>
            </a:xfrm>
            <a:prstGeom prst="rect">
              <a:avLst/>
            </a:prstGeom>
          </p:spPr>
          <p:txBody>
            <a:bodyPr/>
            <a:lstStyle/>
            <a:p>
              <a:pPr marL="235744" indent="-235744" eaLnBrk="0" hangingPunct="0">
                <a:spcBef>
                  <a:spcPct val="20000"/>
                </a:spcBef>
                <a:buBlip>
                  <a:blip r:embed="rId2"/>
                </a:buBlip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L2-Misfit of normalized seismograms</a:t>
              </a: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914692DD-F1B4-4080-931C-FD3E81BE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420938"/>
              <a:ext cx="3384550" cy="1085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uppieren 3">
              <a:extLst>
                <a:ext uri="{FF2B5EF4-FFF2-40B4-BE49-F238E27FC236}">
                  <a16:creationId xmlns:a16="http://schemas.microsoft.com/office/drawing/2014/main" id="{7D49D0B6-FD90-4EBD-BD37-559488371B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0563" y="2362200"/>
              <a:ext cx="4643437" cy="1531199"/>
              <a:chOff x="4499992" y="1640379"/>
              <a:chExt cx="4644008" cy="1531685"/>
            </a:xfrm>
          </p:grpSpPr>
          <p:sp>
            <p:nvSpPr>
              <p:cNvPr id="9" name="Textfeld 11">
                <a:extLst>
                  <a:ext uri="{FF2B5EF4-FFF2-40B4-BE49-F238E27FC236}">
                    <a16:creationId xmlns:a16="http://schemas.microsoft.com/office/drawing/2014/main" id="{161D24E5-7EFC-4FF9-A9DC-0D66F7217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192" y="1640379"/>
                <a:ext cx="2843808" cy="769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3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</a:t>
                </a:r>
              </a:p>
              <a:p>
                <a:r>
                  <a:rPr lang="en-US" sz="13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observed seismograms</a:t>
                </a:r>
              </a:p>
            </p:txBody>
          </p:sp>
          <p:sp>
            <p:nvSpPr>
              <p:cNvPr id="10" name="Textfeld 12">
                <a:extLst>
                  <a:ext uri="{FF2B5EF4-FFF2-40B4-BE49-F238E27FC236}">
                    <a16:creationId xmlns:a16="http://schemas.microsoft.com/office/drawing/2014/main" id="{3DB15D89-2739-4E3D-AAAD-51C0E58B3B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193" y="2402378"/>
                <a:ext cx="2843807" cy="769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sz="13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</a:t>
                </a:r>
              </a:p>
              <a:p>
                <a:r>
                  <a:rPr lang="en-US" sz="13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synthetic seismograms</a:t>
                </a:r>
              </a:p>
            </p:txBody>
          </p: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F5103BE8-8FF2-4D61-900E-AAB148A27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290" y="2420888"/>
                <a:ext cx="1824910" cy="495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5">
                <a:extLst>
                  <a:ext uri="{FF2B5EF4-FFF2-40B4-BE49-F238E27FC236}">
                    <a16:creationId xmlns:a16="http://schemas.microsoft.com/office/drawing/2014/main" id="{5E7BAB88-7C2D-4529-A1DE-F857ECB23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700808"/>
                <a:ext cx="1891157" cy="544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38A29AC7-A49F-46B6-A558-8BDCC5B676D0}"/>
              </a:ext>
            </a:extLst>
          </p:cNvPr>
          <p:cNvSpPr txBox="1">
            <a:spLocks/>
          </p:cNvSpPr>
          <p:nvPr/>
        </p:nvSpPr>
        <p:spPr bwMode="auto">
          <a:xfrm>
            <a:off x="350119" y="90670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ea typeface="ＭＳ Ｐゴシック" charset="0"/>
              </a:rPr>
              <a:t>Attenuation in FWI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D581B4B2-843A-47DE-B057-11847698B469}"/>
              </a:ext>
            </a:extLst>
          </p:cNvPr>
          <p:cNvSpPr txBox="1">
            <a:spLocks/>
          </p:cNvSpPr>
          <p:nvPr/>
        </p:nvSpPr>
        <p:spPr bwMode="auto">
          <a:xfrm>
            <a:off x="187492" y="947926"/>
            <a:ext cx="626745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4325" indent="-3143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de-DE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Mitigating the influence of attenuation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42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362EFF87-BB1C-4B8F-891F-746051F0BAE1}"/>
              </a:ext>
            </a:extLst>
          </p:cNvPr>
          <p:cNvSpPr txBox="1">
            <a:spLocks/>
          </p:cNvSpPr>
          <p:nvPr/>
        </p:nvSpPr>
        <p:spPr bwMode="auto">
          <a:xfrm>
            <a:off x="1485900" y="800100"/>
            <a:ext cx="626745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4325" indent="-3143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decays with distance </a:t>
            </a: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de-DE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misfit definition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high-frequencies energy with distance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fik 1">
            <a:extLst>
              <a:ext uri="{FF2B5EF4-FFF2-40B4-BE49-F238E27FC236}">
                <a16:creationId xmlns:a16="http://schemas.microsoft.com/office/drawing/2014/main" id="{E69D8AC9-7C58-4221-ACDC-7B5256C06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508" y="2114550"/>
            <a:ext cx="332571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8">
            <a:extLst>
              <a:ext uri="{FF2B5EF4-FFF2-40B4-BE49-F238E27FC236}">
                <a16:creationId xmlns:a16="http://schemas.microsoft.com/office/drawing/2014/main" id="{3E07D10B-D473-4AFA-A571-FDB82124F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608" y="4512543"/>
            <a:ext cx="490538" cy="1191"/>
          </a:xfrm>
          <a:prstGeom prst="line">
            <a:avLst/>
          </a:prstGeom>
          <a:noFill/>
          <a:ln w="360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209" tIns="31105" rIns="62209" bIns="31105"/>
          <a:lstStyle/>
          <a:p>
            <a:pPr>
              <a:defRPr/>
            </a:pPr>
            <a:endParaRPr lang="en-GB"/>
          </a:p>
        </p:txBody>
      </p:sp>
      <p:sp>
        <p:nvSpPr>
          <p:cNvPr id="18" name="Line 29">
            <a:extLst>
              <a:ext uri="{FF2B5EF4-FFF2-40B4-BE49-F238E27FC236}">
                <a16:creationId xmlns:a16="http://schemas.microsoft.com/office/drawing/2014/main" id="{37AF31BC-9B6D-4908-8B24-A9E725C37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4514850"/>
            <a:ext cx="490538" cy="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209" tIns="31105" rIns="62209" bIns="31105"/>
          <a:lstStyle/>
          <a:p>
            <a:pPr>
              <a:defRPr/>
            </a:pPr>
            <a:endParaRPr lang="en-GB"/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id="{1D27C6F3-14D5-44C4-8ADD-055E102F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292" y="4357762"/>
            <a:ext cx="1841897" cy="23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1229" tIns="41416" rIns="61229" bIns="30615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350" dirty="0" err="1"/>
              <a:t>Viscolastic</a:t>
            </a:r>
            <a:r>
              <a:rPr lang="en-GB" sz="1350" dirty="0"/>
              <a:t> data (Q=20)</a:t>
            </a:r>
          </a:p>
        </p:txBody>
      </p:sp>
      <p:sp>
        <p:nvSpPr>
          <p:cNvPr id="20" name="Text Box 31">
            <a:extLst>
              <a:ext uri="{FF2B5EF4-FFF2-40B4-BE49-F238E27FC236}">
                <a16:creationId xmlns:a16="http://schemas.microsoft.com/office/drawing/2014/main" id="{5D5E368D-D1E1-4D9C-AFAE-FC370EDD7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4343400"/>
            <a:ext cx="2630091" cy="23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1229" tIns="41416" rIns="61229" bIns="3061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350" dirty="0"/>
              <a:t>Elastic data</a:t>
            </a:r>
          </a:p>
        </p:txBody>
      </p:sp>
      <p:pic>
        <p:nvPicPr>
          <p:cNvPr id="21" name="Grafik 1">
            <a:extLst>
              <a:ext uri="{FF2B5EF4-FFF2-40B4-BE49-F238E27FC236}">
                <a16:creationId xmlns:a16="http://schemas.microsoft.com/office/drawing/2014/main" id="{474C2E6C-FC25-4802-9791-7D528345BF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908" y="2114550"/>
            <a:ext cx="3314700" cy="222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1">
            <a:extLst>
              <a:ext uri="{FF2B5EF4-FFF2-40B4-BE49-F238E27FC236}">
                <a16:creationId xmlns:a16="http://schemas.microsoft.com/office/drawing/2014/main" id="{CA81BE8A-DD14-4FBC-A8B0-87A3728973C9}"/>
              </a:ext>
            </a:extLst>
          </p:cNvPr>
          <p:cNvSpPr txBox="1"/>
          <p:nvPr/>
        </p:nvSpPr>
        <p:spPr>
          <a:xfrm>
            <a:off x="2171700" y="1728743"/>
            <a:ext cx="2171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seismograms</a:t>
            </a:r>
            <a:endParaRPr lang="de-DE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DAEF7318-922B-4703-8A67-DC37B7C5CC15}"/>
              </a:ext>
            </a:extLst>
          </p:cNvPr>
          <p:cNvSpPr txBox="1"/>
          <p:nvPr/>
        </p:nvSpPr>
        <p:spPr>
          <a:xfrm>
            <a:off x="5101259" y="1751469"/>
            <a:ext cx="3086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normalized seismograms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91A152-3B7E-4405-AAD6-BF9F47C3D53D}"/>
              </a:ext>
            </a:extLst>
          </p:cNvPr>
          <p:cNvSpPr txBox="1">
            <a:spLocks/>
          </p:cNvSpPr>
          <p:nvPr/>
        </p:nvSpPr>
        <p:spPr bwMode="auto">
          <a:xfrm>
            <a:off x="377292" y="70591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ea typeface="ＭＳ Ｐゴシック" charset="0"/>
              </a:rPr>
              <a:t>Attenuation in FWI</a:t>
            </a:r>
          </a:p>
        </p:txBody>
      </p:sp>
    </p:spTree>
    <p:extLst>
      <p:ext uri="{BB962C8B-B14F-4D97-AF65-F5344CB8AC3E}">
        <p14:creationId xmlns:p14="http://schemas.microsoft.com/office/powerpoint/2010/main" val="2065856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 descr="Amplitude_spectra_stfs_DGG2012_sin3_normed1_to_20Hz.png">
            <a:extLst>
              <a:ext uri="{FF2B5EF4-FFF2-40B4-BE49-F238E27FC236}">
                <a16:creationId xmlns:a16="http://schemas.microsoft.com/office/drawing/2014/main" id="{506CB815-ED45-49E6-919F-65EAF9311F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054" y="1484855"/>
            <a:ext cx="2641232" cy="327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5">
            <a:extLst>
              <a:ext uri="{FF2B5EF4-FFF2-40B4-BE49-F238E27FC236}">
                <a16:creationId xmlns:a16="http://schemas.microsoft.com/office/drawing/2014/main" id="{3274DEAA-3333-49A3-8F65-C4F3E210C4B1}"/>
              </a:ext>
            </a:extLst>
          </p:cNvPr>
          <p:cNvSpPr txBox="1"/>
          <p:nvPr/>
        </p:nvSpPr>
        <p:spPr>
          <a:xfrm>
            <a:off x="5245286" y="2759999"/>
            <a:ext cx="210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STF inversion acts as a low-pass filter</a:t>
            </a: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9DC6824C-4B59-405A-ACFC-9424D404B905}"/>
              </a:ext>
            </a:extLst>
          </p:cNvPr>
          <p:cNvSpPr txBox="1"/>
          <p:nvPr/>
        </p:nvSpPr>
        <p:spPr>
          <a:xfrm>
            <a:off x="6977533" y="4343400"/>
            <a:ext cx="2166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Groos</a:t>
            </a:r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2014)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6F67CE9-CEC2-44C4-A3C6-857054D6E8BE}"/>
              </a:ext>
            </a:extLst>
          </p:cNvPr>
          <p:cNvSpPr txBox="1">
            <a:spLocks/>
          </p:cNvSpPr>
          <p:nvPr/>
        </p:nvSpPr>
        <p:spPr bwMode="auto">
          <a:xfrm>
            <a:off x="1485900" y="800100"/>
            <a:ext cx="626745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4325" indent="-3143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decays with distance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high-frequencies energy with distance </a:t>
            </a: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de-DE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STF inversion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endParaRPr lang="de-D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CA0862-6903-4333-9992-82061AE9F1B0}"/>
              </a:ext>
            </a:extLst>
          </p:cNvPr>
          <p:cNvSpPr txBox="1">
            <a:spLocks/>
          </p:cNvSpPr>
          <p:nvPr/>
        </p:nvSpPr>
        <p:spPr bwMode="auto">
          <a:xfrm>
            <a:off x="377292" y="70591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ea typeface="ＭＳ Ｐゴシック" charset="0"/>
              </a:rPr>
              <a:t>Attenuation in FWI</a:t>
            </a:r>
          </a:p>
        </p:txBody>
      </p:sp>
    </p:spTree>
    <p:extLst>
      <p:ext uri="{BB962C8B-B14F-4D97-AF65-F5344CB8AC3E}">
        <p14:creationId xmlns:p14="http://schemas.microsoft.com/office/powerpoint/2010/main" val="2663857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>
            <a:extLst>
              <a:ext uri="{FF2B5EF4-FFF2-40B4-BE49-F238E27FC236}">
                <a16:creationId xmlns:a16="http://schemas.microsoft.com/office/drawing/2014/main" id="{AB72CAEB-A4A2-4821-9035-A0DC8C3BB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09" t="-5305"/>
          <a:stretch/>
        </p:blipFill>
        <p:spPr>
          <a:xfrm>
            <a:off x="2442313" y="1943099"/>
            <a:ext cx="3315911" cy="2632464"/>
          </a:xfrm>
          <a:prstGeom prst="rect">
            <a:avLst/>
          </a:prstGeom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9DD73CA8-8939-4E3F-B053-E2EE6B8148B9}"/>
              </a:ext>
            </a:extLst>
          </p:cNvPr>
          <p:cNvSpPr txBox="1"/>
          <p:nvPr/>
        </p:nvSpPr>
        <p:spPr>
          <a:xfrm>
            <a:off x="3406637" y="1898375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 priori Q estimation</a:t>
            </a:r>
          </a:p>
        </p:txBody>
      </p:sp>
      <p:sp>
        <p:nvSpPr>
          <p:cNvPr id="8" name="Geschweifte Klammer rechts 3">
            <a:extLst>
              <a:ext uri="{FF2B5EF4-FFF2-40B4-BE49-F238E27FC236}">
                <a16:creationId xmlns:a16="http://schemas.microsoft.com/office/drawing/2014/main" id="{67992BDA-D6E6-493D-8D92-806F27FC8CFA}"/>
              </a:ext>
            </a:extLst>
          </p:cNvPr>
          <p:cNvSpPr/>
          <p:nvPr/>
        </p:nvSpPr>
        <p:spPr>
          <a:xfrm>
            <a:off x="5668773" y="1107757"/>
            <a:ext cx="180178" cy="5226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0FEF97AC-6821-41DF-910F-6D6A469E7D07}"/>
              </a:ext>
            </a:extLst>
          </p:cNvPr>
          <p:cNvSpPr txBox="1"/>
          <p:nvPr/>
        </p:nvSpPr>
        <p:spPr>
          <a:xfrm>
            <a:off x="5901446" y="1107757"/>
            <a:ext cx="16642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Viscoelastic</a:t>
            </a:r>
            <a:r>
              <a:rPr lang="de-DE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de-DE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modeling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EED6461-066E-458D-9FC3-87D97DEF0C92}"/>
              </a:ext>
            </a:extLst>
          </p:cNvPr>
          <p:cNvSpPr txBox="1">
            <a:spLocks/>
          </p:cNvSpPr>
          <p:nvPr/>
        </p:nvSpPr>
        <p:spPr bwMode="auto">
          <a:xfrm>
            <a:off x="377292" y="70591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ea typeface="ＭＳ Ｐゴシック" charset="0"/>
              </a:rPr>
              <a:t>Attenuation in FWI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BCEEDDE-F5B4-41B7-BE0F-F45ADFB86A8F}"/>
              </a:ext>
            </a:extLst>
          </p:cNvPr>
          <p:cNvSpPr txBox="1">
            <a:spLocks/>
          </p:cNvSpPr>
          <p:nvPr/>
        </p:nvSpPr>
        <p:spPr bwMode="auto">
          <a:xfrm>
            <a:off x="1486538" y="798419"/>
            <a:ext cx="4414908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4325" indent="-3143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decays with distance</a:t>
            </a: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high-frequencies energy with distance </a:t>
            </a:r>
            <a:endParaRPr lang="de-DE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de-DE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endParaRPr lang="de-D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5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3">
            <a:extLst>
              <a:ext uri="{FF2B5EF4-FFF2-40B4-BE49-F238E27FC236}">
                <a16:creationId xmlns:a16="http://schemas.microsoft.com/office/drawing/2014/main" id="{9A09AB8A-C404-4762-A243-63C4097E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359" y="3286152"/>
            <a:ext cx="2937710" cy="14859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7E64021-BA06-47B3-8F47-560B0728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22" y="29982"/>
            <a:ext cx="6515100" cy="536972"/>
          </a:xfrm>
        </p:spPr>
        <p:txBody>
          <a:bodyPr>
            <a:noAutofit/>
          </a:bodyPr>
          <a:lstStyle/>
          <a:p>
            <a:r>
              <a:rPr lang="de-DE" dirty="0"/>
              <a:t>Synthetic reconstruction tests are successful </a:t>
            </a: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C9214D0D-3E5A-48BF-8630-98A7856D5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49" y="954928"/>
            <a:ext cx="3479935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During elastic FWI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Use L2-misfit of normailzed seismograms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Source wavelet inversion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Viscoelastic forward modeling</a:t>
            </a:r>
          </a:p>
        </p:txBody>
      </p:sp>
      <p:pic>
        <p:nvPicPr>
          <p:cNvPr id="7" name="Bild 2">
            <a:extLst>
              <a:ext uri="{FF2B5EF4-FFF2-40B4-BE49-F238E27FC236}">
                <a16:creationId xmlns:a16="http://schemas.microsoft.com/office/drawing/2014/main" id="{20913CB0-2AE6-471D-A99F-1E743EBE7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15" y="862037"/>
            <a:ext cx="2978819" cy="2105025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A44D756C-2F4D-44C7-8C85-24BFF0CFAD7B}"/>
              </a:ext>
            </a:extLst>
          </p:cNvPr>
          <p:cNvSpPr txBox="1"/>
          <p:nvPr/>
        </p:nvSpPr>
        <p:spPr>
          <a:xfrm>
            <a:off x="1610949" y="762673"/>
            <a:ext cx="2514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model (Q=20)</a:t>
            </a: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21633CD7-C180-4E27-BF7A-80BED1AD4A4C}"/>
              </a:ext>
            </a:extLst>
          </p:cNvPr>
          <p:cNvSpPr txBox="1"/>
          <p:nvPr/>
        </p:nvSpPr>
        <p:spPr>
          <a:xfrm>
            <a:off x="1200962" y="3066426"/>
            <a:ext cx="3058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Inverted model (incorrect Q model)</a:t>
            </a: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id="{237430CE-12C1-4CDC-8021-F1BEDCBD66D2}"/>
              </a:ext>
            </a:extLst>
          </p:cNvPr>
          <p:cNvSpPr txBox="1"/>
          <p:nvPr/>
        </p:nvSpPr>
        <p:spPr>
          <a:xfrm>
            <a:off x="7307697" y="4433498"/>
            <a:ext cx="1901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Groos</a:t>
            </a:r>
            <a:r>
              <a:rPr 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2680007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DBF0B-9D96-4BBB-96DD-BE88971C6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6" y="1255059"/>
            <a:ext cx="6267450" cy="1446605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i="1" dirty="0"/>
              <a:t>Viscous effects:</a:t>
            </a:r>
          </a:p>
          <a:p>
            <a:r>
              <a:rPr lang="en-US" altLang="zh-CN" dirty="0"/>
              <a:t>affect amplitude (and phase) </a:t>
            </a:r>
          </a:p>
          <a:p>
            <a:r>
              <a:rPr lang="en-US" altLang="zh-CN" dirty="0"/>
              <a:t>link to rock type, fluid saturation, reservoir properties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2BA54A-A2F9-4893-8470-EE9179D2DF73}"/>
              </a:ext>
            </a:extLst>
          </p:cNvPr>
          <p:cNvSpPr txBox="1">
            <a:spLocks/>
          </p:cNvSpPr>
          <p:nvPr/>
        </p:nvSpPr>
        <p:spPr bwMode="auto">
          <a:xfrm>
            <a:off x="205740" y="-14951"/>
            <a:ext cx="6172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700" kern="0" dirty="0">
                <a:ea typeface="ＭＳ Ｐゴシック" charset="0"/>
              </a:rPr>
              <a:t>Attenuation in FWI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984203E-83B7-4C54-8A25-9B808B30F03D}"/>
              </a:ext>
            </a:extLst>
          </p:cNvPr>
          <p:cNvSpPr/>
          <p:nvPr/>
        </p:nvSpPr>
        <p:spPr>
          <a:xfrm>
            <a:off x="4121627" y="2596954"/>
            <a:ext cx="469624" cy="641074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FE9E2B-9A14-4E00-8763-2CD303CA3FDF}"/>
              </a:ext>
            </a:extLst>
          </p:cNvPr>
          <p:cNvSpPr txBox="1"/>
          <p:nvPr/>
        </p:nvSpPr>
        <p:spPr>
          <a:xfrm>
            <a:off x="2175393" y="3436898"/>
            <a:ext cx="43620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we estimate Q models by FWI?</a:t>
            </a:r>
          </a:p>
        </p:txBody>
      </p:sp>
    </p:spTree>
    <p:extLst>
      <p:ext uri="{BB962C8B-B14F-4D97-AF65-F5344CB8AC3E}">
        <p14:creationId xmlns:p14="http://schemas.microsoft.com/office/powerpoint/2010/main" val="365055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99F6757-A93F-4582-82DE-F02ED91A3017}"/>
              </a:ext>
            </a:extLst>
          </p:cNvPr>
          <p:cNvSpPr txBox="1">
            <a:spLocks/>
          </p:cNvSpPr>
          <p:nvPr/>
        </p:nvSpPr>
        <p:spPr bwMode="auto">
          <a:xfrm>
            <a:off x="216145" y="35880"/>
            <a:ext cx="5183981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1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Viscoelastic FWI -- Adjoint state methods </a:t>
            </a:r>
            <a:endParaRPr lang="zh-CN" altLang="en-US" sz="21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ACA09AEC-D5B6-495E-9879-C481FB7EE0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5978" y="881276"/>
          <a:ext cx="3091073" cy="57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0" name="Equation" r:id="rId4" imgW="2717640" imgH="507960" progId="Equation.DSMT4">
                  <p:embed/>
                </p:oleObj>
              </mc:Choice>
              <mc:Fallback>
                <p:oleObj name="Equation" r:id="rId4" imgW="2717640" imgH="50796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ACA09AEC-D5B6-495E-9879-C481FB7EE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5978" y="881276"/>
                        <a:ext cx="3091073" cy="578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4B156EE9-5D29-4341-8C8A-BCADA37AB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3417" y="1418795"/>
          <a:ext cx="1196349" cy="53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1" name="Equation" r:id="rId6" imgW="1104840" imgH="495000" progId="Equation.DSMT4">
                  <p:embed/>
                </p:oleObj>
              </mc:Choice>
              <mc:Fallback>
                <p:oleObj name="Equation" r:id="rId6" imgW="1104840" imgH="4950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4B156EE9-5D29-4341-8C8A-BCADA37AB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23417" y="1418795"/>
                        <a:ext cx="1196349" cy="53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CC9FBA9-62FA-4B20-8783-B6902F6334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4616" y="1938338"/>
          <a:ext cx="3124200" cy="629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2" name="Equation" r:id="rId8" imgW="2768400" imgH="558720" progId="Equation.DSMT4">
                  <p:embed/>
                </p:oleObj>
              </mc:Choice>
              <mc:Fallback>
                <p:oleObj name="Equation" r:id="rId8" imgW="2768400" imgH="55872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9CC9FBA9-62FA-4B20-8783-B6902F6334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44616" y="1938338"/>
                        <a:ext cx="3124200" cy="629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AA568992-3658-4BA5-B02B-D2AF37B686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3418" y="848697"/>
          <a:ext cx="2931484" cy="589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3" name="Equation" r:id="rId10" imgW="2654280" imgH="533160" progId="Equation.DSMT4">
                  <p:embed/>
                </p:oleObj>
              </mc:Choice>
              <mc:Fallback>
                <p:oleObj name="Equation" r:id="rId10" imgW="2654280" imgH="53316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AA568992-3658-4BA5-B02B-D2AF37B686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23418" y="848697"/>
                        <a:ext cx="2931484" cy="589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46DD364C-E0C6-4BDE-B2DB-CC0AA23A0B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6620" y="1444451"/>
          <a:ext cx="1233188" cy="524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4" name="Equation" r:id="rId12" imgW="1104840" imgH="469800" progId="Equation.DSMT4">
                  <p:embed/>
                </p:oleObj>
              </mc:Choice>
              <mc:Fallback>
                <p:oleObj name="Equation" r:id="rId12" imgW="1104840" imgH="4698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46DD364C-E0C6-4BDE-B2DB-CC0AA23A0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46620" y="1444451"/>
                        <a:ext cx="1233188" cy="524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87ECC857-EA04-427C-B416-6485773D07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6825" y="1964532"/>
          <a:ext cx="3124200" cy="608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5" name="Equation" r:id="rId14" imgW="2743200" imgH="533160" progId="Equation.DSMT4">
                  <p:embed/>
                </p:oleObj>
              </mc:Choice>
              <mc:Fallback>
                <p:oleObj name="Equation" r:id="rId14" imgW="2743200" imgH="53316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87ECC857-EA04-427C-B416-6485773D07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66825" y="1964532"/>
                        <a:ext cx="3124200" cy="608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3385A19E-7C42-41B4-85B2-5F63FEA3DB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8011" y="2901330"/>
          <a:ext cx="1489209" cy="413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6" name="Equation" r:id="rId16" imgW="1828800" imgH="507960" progId="Equation.DSMT4">
                  <p:embed/>
                </p:oleObj>
              </mc:Choice>
              <mc:Fallback>
                <p:oleObj name="Equation" r:id="rId16" imgW="1828800" imgH="50796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3385A19E-7C42-41B4-85B2-5F63FEA3DB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58011" y="2901330"/>
                        <a:ext cx="1489209" cy="413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2A642935-5F9F-4414-9A6E-56ED4FFD06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4979" y="2892284"/>
          <a:ext cx="71966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7" name="Equation" r:id="rId18" imgW="863280" imgH="457200" progId="Equation.DSMT4">
                  <p:embed/>
                </p:oleObj>
              </mc:Choice>
              <mc:Fallback>
                <p:oleObj name="Equation" r:id="rId18" imgW="863280" imgH="45720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2A642935-5F9F-4414-9A6E-56ED4FFD06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24979" y="2892284"/>
                        <a:ext cx="719667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E64B5ADD-F0BD-48D6-9DB3-7490D8CCFE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648" y="3314700"/>
          <a:ext cx="115847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8" name="Equation" r:id="rId20" imgW="1473120" imgH="507960" progId="Equation.DSMT4">
                  <p:embed/>
                </p:oleObj>
              </mc:Choice>
              <mc:Fallback>
                <p:oleObj name="Equation" r:id="rId20" imgW="1473120" imgH="50796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E64B5ADD-F0BD-48D6-9DB3-7490D8CCF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365648" y="3314700"/>
                        <a:ext cx="1158478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E15149C7-414E-450E-A388-1C2853D7A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8950" y="3326608"/>
          <a:ext cx="648891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9" name="Equation" r:id="rId22" imgW="749160" imgH="431640" progId="Equation.DSMT4">
                  <p:embed/>
                </p:oleObj>
              </mc:Choice>
              <mc:Fallback>
                <p:oleObj name="Equation" r:id="rId22" imgW="749160" imgH="43164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E15149C7-414E-450E-A388-1C2853D7A5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028950" y="3326608"/>
                        <a:ext cx="648891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F161BD74-54C3-4EF1-894F-606C53F191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8497" y="3786189"/>
          <a:ext cx="3048000" cy="39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0" name="Equation" r:id="rId24" imgW="3873240" imgH="507960" progId="Equation.DSMT4">
                  <p:embed/>
                </p:oleObj>
              </mc:Choice>
              <mc:Fallback>
                <p:oleObj name="Equation" r:id="rId24" imgW="3873240" imgH="50796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F161BD74-54C3-4EF1-894F-606C53F19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308497" y="3786189"/>
                        <a:ext cx="3048000" cy="398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113D7E0B-BB79-4D6F-9180-91C50A55D9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3227" y="4227106"/>
          <a:ext cx="584644" cy="342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1" name="Equation" r:id="rId26" imgW="736560" imgH="431640" progId="Equation.DSMT4">
                  <p:embed/>
                </p:oleObj>
              </mc:Choice>
              <mc:Fallback>
                <p:oleObj name="Equation" r:id="rId26" imgW="736560" imgH="43164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113D7E0B-BB79-4D6F-9180-91C50A55D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343227" y="4227106"/>
                        <a:ext cx="584644" cy="342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471A43C7-DF4F-480B-825A-6A69C54612BE}"/>
              </a:ext>
            </a:extLst>
          </p:cNvPr>
          <p:cNvSpPr txBox="1"/>
          <p:nvPr/>
        </p:nvSpPr>
        <p:spPr>
          <a:xfrm>
            <a:off x="1289665" y="475410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PDE (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 self-adjoint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3D61719-13FB-4807-8C65-90F3DFA7E212}"/>
              </a:ext>
            </a:extLst>
          </p:cNvPr>
          <p:cNvSpPr txBox="1"/>
          <p:nvPr/>
        </p:nvSpPr>
        <p:spPr>
          <a:xfrm>
            <a:off x="4686741" y="453305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Adjoint PDE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5D90892-D321-4532-844C-1135213A17AD}"/>
              </a:ext>
            </a:extLst>
          </p:cNvPr>
          <p:cNvCxnSpPr>
            <a:cxnSpLocks/>
          </p:cNvCxnSpPr>
          <p:nvPr/>
        </p:nvCxnSpPr>
        <p:spPr>
          <a:xfrm>
            <a:off x="4468697" y="819747"/>
            <a:ext cx="0" cy="185677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EC00F0DC-8668-48CA-9853-9F20153011D7}"/>
              </a:ext>
            </a:extLst>
          </p:cNvPr>
          <p:cNvCxnSpPr>
            <a:cxnSpLocks/>
          </p:cNvCxnSpPr>
          <p:nvPr/>
        </p:nvCxnSpPr>
        <p:spPr>
          <a:xfrm flipV="1">
            <a:off x="1343226" y="783431"/>
            <a:ext cx="6431531" cy="392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D64E64A3-A538-438F-B2EA-AC281E4F1C38}"/>
              </a:ext>
            </a:extLst>
          </p:cNvPr>
          <p:cNvSpPr txBox="1"/>
          <p:nvPr/>
        </p:nvSpPr>
        <p:spPr>
          <a:xfrm>
            <a:off x="5258672" y="3394975"/>
            <a:ext cx="20424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“Same” code </a:t>
            </a:r>
            <a:endParaRPr lang="zh-CN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FA4900F-1CC2-400E-985A-3061C33D366C}"/>
              </a:ext>
            </a:extLst>
          </p:cNvPr>
          <p:cNvSpPr/>
          <p:nvPr/>
        </p:nvSpPr>
        <p:spPr>
          <a:xfrm>
            <a:off x="5623256" y="4316534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(Fabien-Ouellet et al., 2017)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5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623364" y="920838"/>
            <a:ext cx="5874539" cy="30858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67840" indent="-267570">
              <a:buBlip>
                <a:blip r:embed="rId2"/>
              </a:buBlip>
            </a:pPr>
            <a:r>
              <a:rPr lang="de-DE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Surface waves dominate shallow-seismic wavefield</a:t>
            </a:r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70"/>
            <a:endParaRPr lang="de-D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70"/>
            <a:r>
              <a:rPr lang="de-DE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Wavetypes:</a:t>
            </a:r>
          </a:p>
          <a:p>
            <a:pPr marL="270"/>
            <a:endParaRPr lang="de-DE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57445" indent="-257175">
              <a:buFont typeface="Arial" panose="020B0604020202020204" pitchFamily="34" charset="0"/>
              <a:buChar char="•"/>
            </a:pPr>
            <a:r>
              <a:rPr lang="de-DE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Rayleigh waves</a:t>
            </a:r>
          </a:p>
          <a:p>
            <a:pPr marL="270"/>
            <a:r>
              <a:rPr lang="de-DE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</a:t>
            </a:r>
            <a:r>
              <a:rPr lang="de-DE" sz="20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Inline and vertical components</a:t>
            </a:r>
          </a:p>
          <a:p>
            <a:pPr marL="270"/>
            <a:endParaRPr lang="de-DE" sz="2000" b="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57445" indent="-257175">
              <a:buFont typeface="Arial" panose="020B0604020202020204" pitchFamily="34" charset="0"/>
              <a:buChar char="•"/>
            </a:pPr>
            <a:r>
              <a:rPr lang="de-DE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Love waves</a:t>
            </a:r>
          </a:p>
          <a:p>
            <a:pPr marL="270"/>
            <a:r>
              <a:rPr lang="de-DE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   </a:t>
            </a:r>
            <a:r>
              <a:rPr lang="de-DE" sz="20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crossline component</a:t>
            </a:r>
          </a:p>
          <a:p>
            <a:pPr marL="270"/>
            <a:endParaRPr lang="de-DE" sz="2000" b="1" i="1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70"/>
            <a:endParaRPr lang="de-DE" sz="2000" b="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lang="de-D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17" name="Picture 316"/>
          <p:cNvPicPr/>
          <p:nvPr/>
        </p:nvPicPr>
        <p:blipFill>
          <a:blip r:embed="rId3"/>
          <a:stretch/>
        </p:blipFill>
        <p:spPr>
          <a:xfrm>
            <a:off x="5307932" y="1274542"/>
            <a:ext cx="3291589" cy="3296390"/>
          </a:xfrm>
          <a:prstGeom prst="rect">
            <a:avLst/>
          </a:prstGeom>
          <a:ln>
            <a:noFill/>
          </a:ln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150D970F-DAEB-4F48-B551-30FA861CB9C3}"/>
              </a:ext>
            </a:extLst>
          </p:cNvPr>
          <p:cNvSpPr txBox="1">
            <a:spLocks/>
          </p:cNvSpPr>
          <p:nvPr/>
        </p:nvSpPr>
        <p:spPr>
          <a:xfrm>
            <a:off x="189920" y="134104"/>
            <a:ext cx="5183981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1357586-0683-4493-B559-10226236BE69}"/>
              </a:ext>
            </a:extLst>
          </p:cNvPr>
          <p:cNvSpPr txBox="1">
            <a:spLocks/>
          </p:cNvSpPr>
          <p:nvPr/>
        </p:nvSpPr>
        <p:spPr>
          <a:xfrm>
            <a:off x="390531" y="250037"/>
            <a:ext cx="6911975" cy="4214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6290560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AE6-7D3E-4D90-BAFD-B772DD58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Viscoelastic FWI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4CA6-E1A4-46AE-82B7-EB7DDD5E9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Elastic vs  viscoelastic FWI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92E31F04-746A-4341-94EE-98B5CDA18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4" b="49372"/>
          <a:stretch/>
        </p:blipFill>
        <p:spPr>
          <a:xfrm>
            <a:off x="2530251" y="1364218"/>
            <a:ext cx="6254952" cy="2815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DCBC9F-DCBF-461F-A5EA-F9DF8913F5AB}"/>
              </a:ext>
            </a:extLst>
          </p:cNvPr>
          <p:cNvSpPr txBox="1"/>
          <p:nvPr/>
        </p:nvSpPr>
        <p:spPr>
          <a:xfrm>
            <a:off x="1105490" y="2062216"/>
            <a:ext cx="131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7459C-D972-4BAF-9E9E-8BE7750F03DD}"/>
              </a:ext>
            </a:extLst>
          </p:cNvPr>
          <p:cNvSpPr txBox="1"/>
          <p:nvPr/>
        </p:nvSpPr>
        <p:spPr>
          <a:xfrm>
            <a:off x="1039222" y="312652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model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A645C43B-BA7A-4EA5-9AD3-D81661EA1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73" t="76700" r="-1" b="5970"/>
          <a:stretch/>
        </p:blipFill>
        <p:spPr>
          <a:xfrm>
            <a:off x="283778" y="3785582"/>
            <a:ext cx="2478865" cy="8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204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AE6-7D3E-4D90-BAFD-B772DD58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Viscoelastic FWI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4CA6-E1A4-46AE-82B7-EB7DDD5E9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Elastic vs  viscoelastic FWI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AACC6-34AA-4142-9F35-D9A834B25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26" t="48688"/>
          <a:stretch/>
        </p:blipFill>
        <p:spPr>
          <a:xfrm>
            <a:off x="6484219" y="3270132"/>
            <a:ext cx="2343352" cy="124555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8D9A35E-5A7C-423E-998D-F382C8C8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60" t="50129" b="26583"/>
          <a:stretch/>
        </p:blipFill>
        <p:spPr>
          <a:xfrm>
            <a:off x="2579012" y="1439865"/>
            <a:ext cx="6287563" cy="1368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7E6342-53FF-447F-A4FC-D55911B5AAB1}"/>
              </a:ext>
            </a:extLst>
          </p:cNvPr>
          <p:cNvSpPr txBox="1"/>
          <p:nvPr/>
        </p:nvSpPr>
        <p:spPr>
          <a:xfrm>
            <a:off x="729403" y="1949451"/>
            <a:ext cx="184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Viscoelastic FWI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8567E-A7BA-4BB5-A3D2-C284E4E6B140}"/>
              </a:ext>
            </a:extLst>
          </p:cNvPr>
          <p:cNvSpPr txBox="1"/>
          <p:nvPr/>
        </p:nvSpPr>
        <p:spPr>
          <a:xfrm>
            <a:off x="789072" y="318464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Elastic FWI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9715C-1ED4-4957-BE5B-8161F4655E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64" b="30413"/>
          <a:stretch/>
        </p:blipFill>
        <p:spPr>
          <a:xfrm>
            <a:off x="2579012" y="2824717"/>
            <a:ext cx="3413351" cy="160849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C1CBB91-EFDD-4718-85A5-2E679C4A41F1}"/>
              </a:ext>
            </a:extLst>
          </p:cNvPr>
          <p:cNvSpPr/>
          <p:nvPr/>
        </p:nvSpPr>
        <p:spPr>
          <a:xfrm rot="18484934">
            <a:off x="3931391" y="3300225"/>
            <a:ext cx="346446" cy="233182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4EF5D1E-6D91-4880-969F-2819391B9130}"/>
              </a:ext>
            </a:extLst>
          </p:cNvPr>
          <p:cNvSpPr/>
          <p:nvPr/>
        </p:nvSpPr>
        <p:spPr>
          <a:xfrm rot="15185611">
            <a:off x="4922732" y="3325934"/>
            <a:ext cx="314511" cy="21243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761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AE6-7D3E-4D90-BAFD-B772DD58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Viscoelastic FWI</a:t>
            </a:r>
            <a:endParaRPr lang="en-US" dirty="0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83889B1E-E771-4A36-9D74-2BA2312F04F5}"/>
              </a:ext>
            </a:extLst>
          </p:cNvPr>
          <p:cNvSpPr txBox="1">
            <a:spLocks/>
          </p:cNvSpPr>
          <p:nvPr/>
        </p:nvSpPr>
        <p:spPr bwMode="auto">
          <a:xfrm>
            <a:off x="390531" y="250037"/>
            <a:ext cx="6911975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zh-CN" altLang="en-US" sz="2400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27AD23-E1EC-4178-8914-CA3313653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42"/>
          <a:stretch/>
        </p:blipFill>
        <p:spPr>
          <a:xfrm>
            <a:off x="799243" y="758651"/>
            <a:ext cx="5538920" cy="39186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848C3-CF58-4712-8243-8686281FF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45" r="62296" b="-2120"/>
          <a:stretch/>
        </p:blipFill>
        <p:spPr>
          <a:xfrm>
            <a:off x="6485076" y="1862944"/>
            <a:ext cx="2088394" cy="633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28E428-4A5E-43B9-9D66-7C0AC07A1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69" t="88031" r="33962" b="-13002"/>
          <a:stretch/>
        </p:blipFill>
        <p:spPr>
          <a:xfrm>
            <a:off x="6475634" y="2471334"/>
            <a:ext cx="1604592" cy="11087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C526CB-79B0-41E3-9F43-A1DCF0A40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85" t="88048" r="-160"/>
          <a:stretch/>
        </p:blipFill>
        <p:spPr>
          <a:xfrm>
            <a:off x="6485076" y="3049393"/>
            <a:ext cx="1859681" cy="53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83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>
            <a:extLst>
              <a:ext uri="{FF2B5EF4-FFF2-40B4-BE49-F238E27FC236}">
                <a16:creationId xmlns:a16="http://schemas.microsoft.com/office/drawing/2014/main" id="{7DBF5B99-DD11-4713-8AA2-0412252B3D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29" y="3360002"/>
            <a:ext cx="2485076" cy="1294673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BC79A87A-531E-4F3A-9395-D02FD3BEF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313" y="1901072"/>
            <a:ext cx="3503099" cy="2341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3EF9557-C4B1-4D1B-9ED5-5D33020C6362}"/>
              </a:ext>
            </a:extLst>
          </p:cNvPr>
          <p:cNvSpPr txBox="1"/>
          <p:nvPr/>
        </p:nvSpPr>
        <p:spPr>
          <a:xfrm>
            <a:off x="368747" y="784510"/>
            <a:ext cx="5861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Rheinstetten, Karlsruhe, Germany</a:t>
            </a:r>
          </a:p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06CEA14-3B5E-4F26-AD57-425F7DC0E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94" y="1246175"/>
            <a:ext cx="2750447" cy="186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8EB4A4C-AB50-46E0-92F1-FBDD89093577}"/>
              </a:ext>
            </a:extLst>
          </p:cNvPr>
          <p:cNvSpPr txBox="1">
            <a:spLocks/>
          </p:cNvSpPr>
          <p:nvPr/>
        </p:nvSpPr>
        <p:spPr bwMode="auto">
          <a:xfrm>
            <a:off x="368747" y="124219"/>
            <a:ext cx="5183981" cy="4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100" kern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Field-data test</a:t>
            </a:r>
            <a:endParaRPr lang="zh-CN" altLang="en-US" sz="2100" kern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10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E1DF6B0-6090-4144-80BD-82039B56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06" y="878321"/>
            <a:ext cx="2757220" cy="370268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8D25D765-47BB-4ECD-8A80-1D41D7B873F3}"/>
              </a:ext>
            </a:extLst>
          </p:cNvPr>
          <p:cNvSpPr txBox="1">
            <a:spLocks/>
          </p:cNvSpPr>
          <p:nvPr/>
        </p:nvSpPr>
        <p:spPr bwMode="auto">
          <a:xfrm>
            <a:off x="368747" y="124219"/>
            <a:ext cx="5183981" cy="4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100" kern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Field-data test</a:t>
            </a:r>
            <a:endParaRPr lang="zh-CN" altLang="en-US" sz="2100" kern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08381AB-4ACB-4185-AF14-6F8C4E15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853" y="904667"/>
            <a:ext cx="2757220" cy="3683941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48DDA60-B052-457E-B001-80B78980F761}"/>
              </a:ext>
            </a:extLst>
          </p:cNvPr>
          <p:cNvSpPr txBox="1">
            <a:spLocks/>
          </p:cNvSpPr>
          <p:nvPr/>
        </p:nvSpPr>
        <p:spPr bwMode="auto">
          <a:xfrm>
            <a:off x="792427" y="1443703"/>
            <a:ext cx="3143091" cy="274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57179" indent="-357179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55" indent="-395990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209644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57309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95448" indent="-323992" algn="l" rtl="0" eaLnBrk="1" fontAlgn="base" hangingPunct="1">
              <a:spcBef>
                <a:spcPts val="700"/>
              </a:spcBef>
              <a:spcAft>
                <a:spcPct val="0"/>
              </a:spcAft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altLang="zh-CN" sz="75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hammer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receivers (4.5 Hz)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interval: 1 m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interval: 4 m</a:t>
            </a:r>
          </a:p>
          <a:p>
            <a:pPr marL="0" indent="0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shots: 12</a:t>
            </a:r>
          </a:p>
          <a:p>
            <a:pPr marL="0" indent="0">
              <a:buNone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zh-CN" altLang="en-US" sz="1350" kern="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466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5A1550-F98F-45F8-982F-FDF122DAF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51"/>
          <a:stretch/>
        </p:blipFill>
        <p:spPr>
          <a:xfrm>
            <a:off x="1253613" y="124219"/>
            <a:ext cx="6636774" cy="464199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675C221-3DF8-4B6A-B291-965D4907C365}"/>
              </a:ext>
            </a:extLst>
          </p:cNvPr>
          <p:cNvSpPr txBox="1">
            <a:spLocks/>
          </p:cNvSpPr>
          <p:nvPr/>
        </p:nvSpPr>
        <p:spPr bwMode="auto">
          <a:xfrm>
            <a:off x="247367" y="-118951"/>
            <a:ext cx="2253072" cy="99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100" kern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Field-data </a:t>
            </a:r>
          </a:p>
          <a:p>
            <a:r>
              <a:rPr lang="en-US" altLang="zh-CN" sz="2100" kern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</a:t>
            </a:r>
            <a:endParaRPr lang="zh-CN" altLang="en-US" sz="2100" kern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6438D-65AB-489C-BAC6-347FBB5AA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6" t="89646" r="7883" b="-777"/>
          <a:stretch/>
        </p:blipFill>
        <p:spPr>
          <a:xfrm rot="16200000">
            <a:off x="6100147" y="2445695"/>
            <a:ext cx="4191676" cy="4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33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1" name="标题 1">
            <a:extLst>
              <a:ext uri="{FF2B5EF4-FFF2-40B4-BE49-F238E27FC236}">
                <a16:creationId xmlns:a16="http://schemas.microsoft.com/office/drawing/2014/main" id="{4B2A0D21-DCE6-4FE8-95F5-F15D280DC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03" y="62840"/>
            <a:ext cx="518398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8988" indent="-312738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74638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5763" indent="-274638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3913" indent="-274638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11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83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55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27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Field-data test</a:t>
            </a:r>
            <a:endParaRPr lang="zh-CN" altLang="en-US" sz="21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8C06A5-B781-44B4-80C2-D115CC20A6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48" y="985673"/>
            <a:ext cx="6391306" cy="31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940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图片 6">
            <a:extLst>
              <a:ext uri="{FF2B5EF4-FFF2-40B4-BE49-F238E27FC236}">
                <a16:creationId xmlns:a16="http://schemas.microsoft.com/office/drawing/2014/main" id="{A9CA2FE0-FF28-4F26-BC93-29420C63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0" b="11485"/>
          <a:stretch>
            <a:fillRect/>
          </a:stretch>
        </p:blipFill>
        <p:spPr bwMode="auto">
          <a:xfrm>
            <a:off x="1193496" y="336947"/>
            <a:ext cx="3176203" cy="44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1D952A0-6A45-46E5-BF41-B607C958187A}"/>
              </a:ext>
            </a:extLst>
          </p:cNvPr>
          <p:cNvSpPr/>
          <p:nvPr/>
        </p:nvSpPr>
        <p:spPr>
          <a:xfrm>
            <a:off x="2899660" y="638173"/>
            <a:ext cx="606029" cy="352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FA96CD-23E4-4CF4-962F-2B3BACAD9B95}"/>
              </a:ext>
            </a:extLst>
          </p:cNvPr>
          <p:cNvSpPr/>
          <p:nvPr/>
        </p:nvSpPr>
        <p:spPr>
          <a:xfrm>
            <a:off x="1405426" y="638173"/>
            <a:ext cx="622697" cy="338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F0CB84-6E57-4F0E-939D-5A22D1805ECE}"/>
              </a:ext>
            </a:extLst>
          </p:cNvPr>
          <p:cNvSpPr/>
          <p:nvPr/>
        </p:nvSpPr>
        <p:spPr>
          <a:xfrm>
            <a:off x="1697131" y="1353739"/>
            <a:ext cx="621506" cy="336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D74F1F-B5A8-4B89-B07D-B319640AB424}"/>
              </a:ext>
            </a:extLst>
          </p:cNvPr>
          <p:cNvSpPr/>
          <p:nvPr/>
        </p:nvSpPr>
        <p:spPr>
          <a:xfrm>
            <a:off x="3202081" y="1364454"/>
            <a:ext cx="622697" cy="352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08551" name="标题 1">
            <a:extLst>
              <a:ext uri="{FF2B5EF4-FFF2-40B4-BE49-F238E27FC236}">
                <a16:creationId xmlns:a16="http://schemas.microsoft.com/office/drawing/2014/main" id="{4B2A0D21-DCE6-4FE8-95F5-F15D280DC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40" y="14286"/>
            <a:ext cx="518398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8988" indent="-312738"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74638"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5763" indent="-274638"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3913" indent="-274638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11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83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55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2713" indent="-274638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Field-data test</a:t>
            </a:r>
            <a:endParaRPr lang="zh-CN" altLang="en-US" sz="21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8552" name="图片 6">
            <a:extLst>
              <a:ext uri="{FF2B5EF4-FFF2-40B4-BE49-F238E27FC236}">
                <a16:creationId xmlns:a16="http://schemas.microsoft.com/office/drawing/2014/main" id="{E6E39F2A-B618-481E-900C-0C14FFD6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r="86656" b="18352"/>
          <a:stretch>
            <a:fillRect/>
          </a:stretch>
        </p:blipFill>
        <p:spPr bwMode="auto">
          <a:xfrm>
            <a:off x="443403" y="865584"/>
            <a:ext cx="750094" cy="3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F18EB-12D3-4E49-9E98-3219C4F49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485" y="927058"/>
            <a:ext cx="4335068" cy="3770048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5CA21784-8D63-4B21-A367-5649B214DCEA}"/>
              </a:ext>
            </a:extLst>
          </p:cNvPr>
          <p:cNvSpPr txBox="1"/>
          <p:nvPr/>
        </p:nvSpPr>
        <p:spPr>
          <a:xfrm>
            <a:off x="5019946" y="595935"/>
            <a:ext cx="3286656" cy="38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GPR profile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E03D-71A1-4B8A-937A-3BA5D128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summary on attenuation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F0B57-62B0-4FBA-AD62-6168193D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16" y="1075623"/>
            <a:ext cx="7059722" cy="3213206"/>
          </a:xfrm>
        </p:spPr>
        <p:txBody>
          <a:bodyPr>
            <a:normAutofit/>
          </a:bodyPr>
          <a:lstStyle/>
          <a:p>
            <a:pPr algn="just"/>
            <a:r>
              <a:rPr lang="de-DE" sz="1950" dirty="0">
                <a:solidFill>
                  <a:srgbClr val="000000"/>
                </a:solidFill>
              </a:rPr>
              <a:t>Influences of attenuaton can be mitigated in elastic FWI by using a normalized misfit function.</a:t>
            </a:r>
          </a:p>
          <a:p>
            <a:pPr algn="just"/>
            <a:endParaRPr lang="de-DE" sz="1500" dirty="0">
              <a:solidFill>
                <a:srgbClr val="000000"/>
              </a:solidFill>
            </a:endParaRPr>
          </a:p>
          <a:p>
            <a:pPr algn="just"/>
            <a:r>
              <a:rPr lang="de-DE" sz="1950" dirty="0">
                <a:solidFill>
                  <a:srgbClr val="000000"/>
                </a:solidFill>
              </a:rPr>
              <a:t>Artefact might be introduced when applying elastic FWI on viscoelastic model.</a:t>
            </a:r>
          </a:p>
          <a:p>
            <a:pPr algn="just"/>
            <a:endParaRPr lang="de-DE" sz="1500" dirty="0">
              <a:solidFill>
                <a:srgbClr val="000000"/>
              </a:solidFill>
            </a:endParaRPr>
          </a:p>
          <a:p>
            <a:pPr algn="just"/>
            <a:r>
              <a:rPr lang="de-DE" sz="1950" dirty="0">
                <a:solidFill>
                  <a:srgbClr val="000000"/>
                </a:solidFill>
              </a:rPr>
              <a:t>It is promising to use viscoelastic FWI to obtain multiparameter models.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716753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57350" y="2060973"/>
            <a:ext cx="5829300" cy="1021556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9870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4FDAA-4772-414B-B1C7-6AA3D4E59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599535"/>
            <a:ext cx="6267450" cy="3534285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Rayleigh waves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A49C4-4493-4565-92FB-3A2F94F38E33}"/>
              </a:ext>
            </a:extLst>
          </p:cNvPr>
          <p:cNvSpPr txBox="1"/>
          <p:nvPr/>
        </p:nvSpPr>
        <p:spPr>
          <a:xfrm>
            <a:off x="7837642" y="439777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(source: IRIS)</a:t>
            </a:r>
          </a:p>
        </p:txBody>
      </p:sp>
      <p:pic>
        <p:nvPicPr>
          <p:cNvPr id="2" name="A_006C_RaleighWave_braile">
            <a:hlinkClick r:id="" action="ppaction://media"/>
            <a:extLst>
              <a:ext uri="{FF2B5EF4-FFF2-40B4-BE49-F238E27FC236}">
                <a16:creationId xmlns:a16="http://schemas.microsoft.com/office/drawing/2014/main" id="{99FF5FA1-12ED-41B2-846D-A1DDC135198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1397352"/>
            <a:ext cx="4906985" cy="313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C6CFDF-CDDE-4DD8-B8C3-19A1DDE380FB}"/>
              </a:ext>
            </a:extLst>
          </p:cNvPr>
          <p:cNvSpPr txBox="1"/>
          <p:nvPr/>
        </p:nvSpPr>
        <p:spPr bwMode="auto">
          <a:xfrm>
            <a:off x="5955182" y="1779829"/>
            <a:ext cx="26946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4313" indent="-214313" algn="just">
              <a:buFontTx/>
              <a:buChar char="•"/>
            </a:pPr>
            <a:r>
              <a:rPr lang="en-US" altLang="zh-CN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Its particle motion is elliptical, retrograde, and prograde. </a:t>
            </a:r>
          </a:p>
          <a:p>
            <a:pPr marL="214313" indent="-214313" algn="just">
              <a:buFontTx/>
              <a:buChar char="•"/>
            </a:pPr>
            <a:endParaRPr lang="en-US" altLang="zh-CN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Tx/>
              <a:buChar char="•"/>
            </a:pPr>
            <a:r>
              <a:rPr lang="en-US" altLang="zh-CN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Coupled by P and SV waves.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DA434B-B8CA-4AE7-8475-0CD5B526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6384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4FDAA-4772-414B-B1C7-6AA3D4E59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423" y="671518"/>
            <a:ext cx="4175153" cy="353428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Particle motion of Rayleigh waves</a:t>
            </a:r>
          </a:p>
          <a:p>
            <a:pPr marL="0" indent="0" algn="ctr">
              <a:buNone/>
            </a:pPr>
            <a:endParaRPr lang="en-US" dirty="0"/>
          </a:p>
          <a:p>
            <a:pPr algn="ctr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DA434B-B8CA-4AE7-8475-0CD5B526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seismic wavefields</a:t>
            </a:r>
            <a:endParaRPr lang="zh-CN" altLang="en-US" sz="2400" dirty="0"/>
          </a:p>
        </p:txBody>
      </p:sp>
      <p:pic>
        <p:nvPicPr>
          <p:cNvPr id="8" name="Picture 7" descr="Rayleigh-v8.gif">
            <a:extLst>
              <a:ext uri="{FF2B5EF4-FFF2-40B4-BE49-F238E27FC236}">
                <a16:creationId xmlns:a16="http://schemas.microsoft.com/office/drawing/2014/main" id="{B27C011D-33A6-4BA6-B171-E833A6C34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18" y="1092999"/>
            <a:ext cx="6407942" cy="3604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4CCF76-CE30-4EF3-8843-E5E80B5302ED}"/>
              </a:ext>
            </a:extLst>
          </p:cNvPr>
          <p:cNvSpPr txBox="1"/>
          <p:nvPr/>
        </p:nvSpPr>
        <p:spPr bwMode="auto">
          <a:xfrm>
            <a:off x="7755409" y="1870783"/>
            <a:ext cx="17033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elliptical, retrograde, </a:t>
            </a:r>
          </a:p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prograde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1475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1,9385"/>
  <p:tag name="LATEXADDIN" val="\documentclass{article}&#10;\usepackage{amsmath}&#10;\pagestyle{empty}&#10;\begin{document}&#10;$\sigma * \textbf{n} = 0$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097,863"/>
  <p:tag name="LATEXADDIN" val="\documentclass{article}&#10;\usepackage{amsmath}&#10;\pagestyle{empty}&#10;\begin{document}&#10;$\sigma_{xz}=\sigma_{yz}=\sigma_{zz}=0$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1,9385"/>
  <p:tag name="LATEXADDIN" val="\documentclass{article}&#10;\usepackage{amsmath}&#10;\pagestyle{empty}&#10;\begin{document}&#10;$\sigma * \textbf{n} = 0$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152.606"/>
  <p:tag name="LATEXADDIN" val="\documentclass{article}&#10;\usepackage{amsmath}&#10;\pagestyle{empty}&#10;\begin{document}&#10;$\textbf{m}_{k+1}=\textbf{m}_{k}+\alpha \Delta\textbf{m}_{k}$&#10;\end{document}"/>
  <p:tag name="IGUANATEXSIZE" val="20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534.308"/>
  <p:tag name="LATEXADDIN" val="\documentclass{article}&#10;\usepackage{amsmath}&#10;\pagestyle{empty}&#10;\begin{document}&#10;$\Delta \textbf{m}_k=-H_{a}^{-1}\Delta g+\beta_k\textbf{m}_{k-1}$&#10;\end{document}"/>
  <p:tag name="IGUANATEXSIZE" val="20"/>
  <p:tag name="IGUANATEXCURSOR" val="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534.308"/>
  <p:tag name="LATEXADDIN" val="\documentclass{article}&#10;\usepackage{amsmath}&#10;\pagestyle{empty}&#10;\begin{document}&#10;$\Delta \textbf{m}_k=-H_{a}^{-1}\Delta g+\beta_k\textbf{m}_{k-1}$&#10;\end{document}"/>
  <p:tag name="IGUANATEXSIZE" val="20"/>
  <p:tag name="IGUANATEXCURSOR" val="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534.308"/>
  <p:tag name="LATEXADDIN" val="\documentclass{article}&#10;\usepackage{amsmath}&#10;\pagestyle{empty}&#10;\begin{document}&#10;$\Delta \textbf{m}_k=-H_{a}^{-1}\Delta g+\beta_k\textbf{m}_{k-1}$&#10;\end{document}"/>
  <p:tag name="IGUANATEXSIZE" val="20"/>
  <p:tag name="IGUANATEXCURSOR" val="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25,2343"/>
  <p:tag name="LATEXADDIN" val="\documentclass{article}&#10;\usepackage{amsmath}&#10;\pagestyle{empty}&#10;\begin{document}&#10;$\delta \textbf{g}$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KIT-Masterslides-EN-SDQ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algn="l">
          <a:defRPr dirty="0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KIT-Masterslides-EN-SDQ</Template>
  <TotalTime>13665</TotalTime>
  <Words>2084</Words>
  <Application>Microsoft Office PowerPoint</Application>
  <PresentationFormat>On-screen Show (16:9)</PresentationFormat>
  <Paragraphs>607</Paragraphs>
  <Slides>79</Slides>
  <Notes>19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TimesNewRoman</vt:lpstr>
      <vt:lpstr>TimesNewRomanPS</vt:lpstr>
      <vt:lpstr>Arial</vt:lpstr>
      <vt:lpstr>Times</vt:lpstr>
      <vt:lpstr>Times New Roman</vt:lpstr>
      <vt:lpstr>KIT-Masterslides-EN-SDQ</vt:lpstr>
      <vt:lpstr>Custom Design</vt:lpstr>
      <vt:lpstr>Equation.KSEE3</vt:lpstr>
      <vt:lpstr>Equation</vt:lpstr>
      <vt:lpstr>PowerPoint Presentation</vt:lpstr>
      <vt:lpstr>Outline</vt:lpstr>
      <vt:lpstr>What is shallow seismic ?</vt:lpstr>
      <vt:lpstr>PowerPoint Presentation</vt:lpstr>
      <vt:lpstr>PowerPoint Presentation</vt:lpstr>
      <vt:lpstr>PowerPoint Presentation</vt:lpstr>
      <vt:lpstr>PowerPoint Presentation</vt:lpstr>
      <vt:lpstr>Shallow seismic wavefields</vt:lpstr>
      <vt:lpstr>Shallow seismic wavefields</vt:lpstr>
      <vt:lpstr>Shallow seismic wavefields</vt:lpstr>
      <vt:lpstr>Shallow seismic wavefields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Shallow seismic wavefields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Limitations of surface-wave method</vt:lpstr>
      <vt:lpstr>Limitations of surface-wave method</vt:lpstr>
      <vt:lpstr>Outline</vt:lpstr>
      <vt:lpstr>Conventional shallow-seismic methods</vt:lpstr>
      <vt:lpstr>Conventional shallow-seismic methods</vt:lpstr>
      <vt:lpstr>Conventional shallow-seismic methods</vt:lpstr>
      <vt:lpstr>Full waveform inversion (FWI)</vt:lpstr>
      <vt:lpstr>Full waveform inversion (FWI)</vt:lpstr>
      <vt:lpstr>Forward modeling </vt:lpstr>
      <vt:lpstr>Gradient calculation: adjoint state method</vt:lpstr>
      <vt:lpstr>Model update</vt:lpstr>
      <vt:lpstr>PowerPoint Presentation</vt:lpstr>
      <vt:lpstr>PowerPoint Presentation</vt:lpstr>
      <vt:lpstr>Outline</vt:lpstr>
      <vt:lpstr>Challenges in shallow-seismic FWI</vt:lpstr>
      <vt:lpstr>Nonlinearity of FWI</vt:lpstr>
      <vt:lpstr>Nonlinearity of FWI</vt:lpstr>
      <vt:lpstr>PowerPoint Presentation</vt:lpstr>
      <vt:lpstr>PowerPoint Presentation</vt:lpstr>
      <vt:lpstr>PowerPoint Presentation</vt:lpstr>
      <vt:lpstr>PowerPoint Presentation</vt:lpstr>
      <vt:lpstr>Nonlinearity of FWI</vt:lpstr>
      <vt:lpstr>PowerPoint Presentation</vt:lpstr>
      <vt:lpstr>PowerPoint Presentation</vt:lpstr>
      <vt:lpstr>A real-world case</vt:lpstr>
      <vt:lpstr>A real-world case</vt:lpstr>
      <vt:lpstr>A real-world case</vt:lpstr>
      <vt:lpstr>A real-world case</vt:lpstr>
      <vt:lpstr>PowerPoint Presentation</vt:lpstr>
      <vt:lpstr>Challenges in shallow-seismic FWI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Synthetic reconstruction tests are successful </vt:lpstr>
      <vt:lpstr>PowerPoint Presentation</vt:lpstr>
      <vt:lpstr>PowerPoint Presentation</vt:lpstr>
      <vt:lpstr>Viscoelastic FWI</vt:lpstr>
      <vt:lpstr>Viscoelastic FWI</vt:lpstr>
      <vt:lpstr>Viscoelastic FWI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summary on attenuation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Pan, Yudi (GPI)</dc:creator>
  <cp:lastModifiedBy>yudi.pan@kit.edu</cp:lastModifiedBy>
  <cp:revision>470</cp:revision>
  <dcterms:created xsi:type="dcterms:W3CDTF">2010-10-20T15:21:04Z</dcterms:created>
  <dcterms:modified xsi:type="dcterms:W3CDTF">2020-11-24T11:56:58Z</dcterms:modified>
</cp:coreProperties>
</file>